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5"/>
  </p:notesMasterIdLst>
  <p:sldIdLst>
    <p:sldId id="457" r:id="rId2"/>
    <p:sldId id="408" r:id="rId3"/>
    <p:sldId id="441" r:id="rId4"/>
    <p:sldId id="409" r:id="rId5"/>
    <p:sldId id="376" r:id="rId6"/>
    <p:sldId id="383" r:id="rId7"/>
    <p:sldId id="410" r:id="rId8"/>
    <p:sldId id="411" r:id="rId9"/>
    <p:sldId id="412" r:id="rId10"/>
    <p:sldId id="414" r:id="rId11"/>
    <p:sldId id="437" r:id="rId12"/>
    <p:sldId id="415" r:id="rId13"/>
    <p:sldId id="442" r:id="rId14"/>
    <p:sldId id="443" r:id="rId15"/>
    <p:sldId id="416" r:id="rId16"/>
    <p:sldId id="417" r:id="rId17"/>
    <p:sldId id="418" r:id="rId18"/>
    <p:sldId id="420" r:id="rId19"/>
    <p:sldId id="421" r:id="rId20"/>
    <p:sldId id="422" r:id="rId21"/>
    <p:sldId id="423" r:id="rId22"/>
    <p:sldId id="446" r:id="rId23"/>
    <p:sldId id="424" r:id="rId24"/>
    <p:sldId id="428" r:id="rId25"/>
    <p:sldId id="425" r:id="rId26"/>
    <p:sldId id="448" r:id="rId27"/>
    <p:sldId id="430" r:id="rId28"/>
    <p:sldId id="429" r:id="rId29"/>
    <p:sldId id="431" r:id="rId30"/>
    <p:sldId id="452" r:id="rId31"/>
    <p:sldId id="450" r:id="rId32"/>
    <p:sldId id="451" r:id="rId33"/>
    <p:sldId id="419" r:id="rId34"/>
    <p:sldId id="453" r:id="rId35"/>
    <p:sldId id="455" r:id="rId36"/>
    <p:sldId id="454" r:id="rId37"/>
    <p:sldId id="438" r:id="rId38"/>
    <p:sldId id="434" r:id="rId39"/>
    <p:sldId id="436" r:id="rId40"/>
    <p:sldId id="439" r:id="rId41"/>
    <p:sldId id="435" r:id="rId42"/>
    <p:sldId id="456" r:id="rId43"/>
    <p:sldId id="432" r:id="rId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E2C9"/>
    <a:srgbClr val="00FFCC"/>
    <a:srgbClr val="DA4C0C"/>
    <a:srgbClr val="D9AA8F"/>
    <a:srgbClr val="EBFC6C"/>
    <a:srgbClr val="009900"/>
    <a:srgbClr val="1713CB"/>
    <a:srgbClr val="8F6F61"/>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88" d="100"/>
          <a:sy n="88" d="100"/>
        </p:scale>
        <p:origin x="588" y="4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8989B7-F18C-45A8-9180-EE43259675B3}" type="datetimeFigureOut">
              <a:rPr lang="en-US" smtClean="0"/>
              <a:t>25/07/2022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9D75C0-EB5E-4AEF-84D8-A96C4C2A98D4}" type="slidenum">
              <a:rPr lang="en-US" smtClean="0"/>
              <a:t>‹#›</a:t>
            </a:fld>
            <a:endParaRPr lang="en-US"/>
          </a:p>
        </p:txBody>
      </p:sp>
    </p:spTree>
    <p:extLst>
      <p:ext uri="{BB962C8B-B14F-4D97-AF65-F5344CB8AC3E}">
        <p14:creationId xmlns:p14="http://schemas.microsoft.com/office/powerpoint/2010/main" val="994081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A2CBB1-B6AF-405D-909C-FCF3CC5712FC}"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3288226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A2CBB1-B6AF-405D-909C-FCF3CC5712FC}"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3762487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A2CBB1-B6AF-405D-909C-FCF3CC5712FC}"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3779866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A2CBB1-B6AF-405D-909C-FCF3CC5712FC}"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269111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A2CBB1-B6AF-405D-909C-FCF3CC5712FC}"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1299385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A2CBB1-B6AF-405D-909C-FCF3CC5712FC}" type="datetimeFigureOut">
              <a:rPr lang="en-US" smtClean="0"/>
              <a:t>25/07/2022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268874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A2CBB1-B6AF-405D-909C-FCF3CC5712FC}" type="datetimeFigureOut">
              <a:rPr lang="en-US" smtClean="0"/>
              <a:t>25/07/2022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861368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A2CBB1-B6AF-405D-909C-FCF3CC5712FC}" type="datetimeFigureOut">
              <a:rPr lang="en-US" smtClean="0"/>
              <a:t>25/07/2022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228208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A2CBB1-B6AF-405D-909C-FCF3CC5712FC}" type="datetimeFigureOut">
              <a:rPr lang="en-US" smtClean="0"/>
              <a:t>25/07/2022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227119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A2CBB1-B6AF-405D-909C-FCF3CC5712FC}" type="datetimeFigureOut">
              <a:rPr lang="en-US" smtClean="0"/>
              <a:t>25/07/2022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155097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A2CBB1-B6AF-405D-909C-FCF3CC5712FC}" type="datetimeFigureOut">
              <a:rPr lang="en-US" smtClean="0"/>
              <a:t>25/07/2022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F0E2A-B7D5-4AB8-8422-172A24BC3D7B}" type="slidenum">
              <a:rPr lang="en-US" smtClean="0"/>
              <a:t>‹#›</a:t>
            </a:fld>
            <a:endParaRPr lang="en-US"/>
          </a:p>
        </p:txBody>
      </p:sp>
    </p:spTree>
    <p:extLst>
      <p:ext uri="{BB962C8B-B14F-4D97-AF65-F5344CB8AC3E}">
        <p14:creationId xmlns:p14="http://schemas.microsoft.com/office/powerpoint/2010/main" val="3121270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4A2CBB1-B6AF-405D-909C-FCF3CC5712FC}" type="datetimeFigureOut">
              <a:rPr lang="en-US" smtClean="0"/>
              <a:t>25/07/2022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81F0E2A-B7D5-4AB8-8422-172A24BC3D7B}" type="slidenum">
              <a:rPr lang="en-US" smtClean="0"/>
              <a:t>‹#›</a:t>
            </a:fld>
            <a:endParaRPr lang="en-US"/>
          </a:p>
        </p:txBody>
      </p:sp>
    </p:spTree>
    <p:extLst>
      <p:ext uri="{BB962C8B-B14F-4D97-AF65-F5344CB8AC3E}">
        <p14:creationId xmlns:p14="http://schemas.microsoft.com/office/powerpoint/2010/main" val="34212980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hyperlink" Target="https://vi.wikipedia.org/wiki/Ho%C3%A0ng_%C4%91%E1%BA%BF" TargetMode="External"/><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g"/><Relationship Id="rId9"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64.jp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g"/><Relationship Id="rId9" Type="http://schemas.openxmlformats.org/officeDocument/2006/relationships/image" Target="../media/image49.jpg"/></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69.png"/><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57150"/>
            <a:ext cx="9372599" cy="4972050"/>
          </a:xfrm>
          <a:prstGeom prst="rect">
            <a:avLst/>
          </a:prstGeom>
        </p:spPr>
      </p:pic>
    </p:spTree>
    <p:extLst>
      <p:ext uri="{BB962C8B-B14F-4D97-AF65-F5344CB8AC3E}">
        <p14:creationId xmlns:p14="http://schemas.microsoft.com/office/powerpoint/2010/main" val="10933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228600" y="-280632"/>
            <a:ext cx="6598215" cy="5486400"/>
          </a:xfrm>
          <a:prstGeom prst="rect">
            <a:avLst/>
          </a:prstGeom>
        </p:spPr>
      </p:pic>
      <p:sp>
        <p:nvSpPr>
          <p:cNvPr id="3" name="Down Arrow 2"/>
          <p:cNvSpPr/>
          <p:nvPr/>
        </p:nvSpPr>
        <p:spPr>
          <a:xfrm>
            <a:off x="3962400" y="2800350"/>
            <a:ext cx="45719" cy="3048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ertical Scroll 8"/>
          <p:cNvSpPr/>
          <p:nvPr/>
        </p:nvSpPr>
        <p:spPr>
          <a:xfrm>
            <a:off x="5562600" y="24168"/>
            <a:ext cx="3581400" cy="4876800"/>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latin typeface="Times New Roman" panose="02020603050405020304" pitchFamily="18" charset="0"/>
                <a:cs typeface="Times New Roman" panose="02020603050405020304" pitchFamily="18" charset="0"/>
              </a:rPr>
              <a:t>		</a:t>
            </a:r>
            <a:endParaRPr lang="vi-VN" sz="2000" b="1" dirty="0">
              <a:solidFill>
                <a:schemeClr val="tx1"/>
              </a:solidFill>
              <a:latin typeface="Times New Roman" panose="02020603050405020304" pitchFamily="18" charset="0"/>
              <a:cs typeface="Times New Roman" panose="02020603050405020304" pitchFamily="18" charset="0"/>
            </a:endParaRPr>
          </a:p>
          <a:p>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Xuôi </a:t>
            </a:r>
            <a:r>
              <a:rPr lang="vi-VN" sz="2000" b="1" dirty="0">
                <a:solidFill>
                  <a:schemeClr val="tx1"/>
                </a:solidFill>
                <a:latin typeface="Times New Roman" panose="02020603050405020304" pitchFamily="18" charset="0"/>
                <a:cs typeface="Times New Roman" panose="02020603050405020304" pitchFamily="18" charset="0"/>
              </a:rPr>
              <a:t>về phía nam, vùng đồng bằng rộng lớn ở lưu vực Trường Giang đất đai phì </a:t>
            </a:r>
            <a:r>
              <a:rPr lang="vi-VN" sz="2000" b="1" dirty="0" smtClean="0">
                <a:solidFill>
                  <a:schemeClr val="tx1"/>
                </a:solidFill>
                <a:latin typeface="Times New Roman" panose="02020603050405020304" pitchFamily="18" charset="0"/>
                <a:cs typeface="Times New Roman" panose="02020603050405020304" pitchFamily="18" charset="0"/>
              </a:rPr>
              <a:t>nhiêu,</a:t>
            </a:r>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khí </a:t>
            </a:r>
            <a:r>
              <a:rPr lang="vi-VN" sz="2000" b="1" dirty="0">
                <a:solidFill>
                  <a:schemeClr val="tx1"/>
                </a:solidFill>
                <a:latin typeface="Times New Roman" panose="02020603050405020304" pitchFamily="18" charset="0"/>
                <a:cs typeface="Times New Roman" panose="02020603050405020304" pitchFamily="18" charset="0"/>
              </a:rPr>
              <a:t>hậu ấm áp, thuận lợi cho nhiều loại cây </a:t>
            </a:r>
            <a:r>
              <a:rPr lang="vi-VN" sz="2000" b="1" dirty="0" smtClean="0">
                <a:solidFill>
                  <a:schemeClr val="tx1"/>
                </a:solidFill>
                <a:latin typeface="Times New Roman" panose="02020603050405020304" pitchFamily="18" charset="0"/>
                <a:cs typeface="Times New Roman" panose="02020603050405020304" pitchFamily="18" charset="0"/>
              </a:rPr>
              <a:t>tr</a:t>
            </a:r>
            <a:r>
              <a:rPr lang="en-US" sz="2000" b="1" dirty="0" smtClean="0">
                <a:solidFill>
                  <a:schemeClr val="tx1"/>
                </a:solidFill>
                <a:latin typeface="Times New Roman" panose="02020603050405020304" pitchFamily="18" charset="0"/>
                <a:cs typeface="Times New Roman" panose="02020603050405020304" pitchFamily="18" charset="0"/>
              </a:rPr>
              <a:t>ồ</a:t>
            </a:r>
            <a:r>
              <a:rPr lang="vi-VN" sz="2000" b="1" dirty="0" smtClean="0">
                <a:solidFill>
                  <a:schemeClr val="tx1"/>
                </a:solidFill>
                <a:latin typeface="Times New Roman" panose="02020603050405020304" pitchFamily="18" charset="0"/>
                <a:cs typeface="Times New Roman" panose="02020603050405020304" pitchFamily="18" charset="0"/>
              </a:rPr>
              <a:t>ng </a:t>
            </a:r>
            <a:r>
              <a:rPr lang="vi-VN" sz="2000" b="1" dirty="0">
                <a:solidFill>
                  <a:schemeClr val="tx1"/>
                </a:solidFill>
                <a:latin typeface="Times New Roman" panose="02020603050405020304" pitchFamily="18" charset="0"/>
                <a:cs typeface="Times New Roman" panose="02020603050405020304" pitchFamily="18" charset="0"/>
              </a:rPr>
              <a:t>phát triển.</a:t>
            </a:r>
          </a:p>
          <a:p>
            <a:r>
              <a:rPr lang="vi-VN" sz="2000" b="1" dirty="0">
                <a:solidFill>
                  <a:schemeClr val="tx1"/>
                </a:solidFill>
                <a:latin typeface="Times New Roman" panose="02020603050405020304" pitchFamily="18" charset="0"/>
                <a:cs typeface="Times New Roman" panose="02020603050405020304" pitchFamily="18" charset="0"/>
              </a:rPr>
              <a:t>Trên vùng đất màu mỡ của hai con sông, những nhà nước cổ đại </a:t>
            </a:r>
            <a:r>
              <a:rPr lang="vi-VN" sz="2000" b="1" dirty="0" smtClean="0">
                <a:solidFill>
                  <a:schemeClr val="tx1"/>
                </a:solidFill>
                <a:latin typeface="Times New Roman" panose="02020603050405020304" pitchFamily="18" charset="0"/>
                <a:cs typeface="Times New Roman" panose="02020603050405020304" pitchFamily="18" charset="0"/>
              </a:rPr>
              <a:t>đ</a:t>
            </a:r>
            <a:r>
              <a:rPr lang="en-US" sz="2000" b="1" dirty="0" smtClean="0">
                <a:solidFill>
                  <a:schemeClr val="tx1"/>
                </a:solidFill>
                <a:latin typeface="Times New Roman" panose="02020603050405020304" pitchFamily="18" charset="0"/>
                <a:cs typeface="Times New Roman" panose="02020603050405020304" pitchFamily="18" charset="0"/>
              </a:rPr>
              <a:t>ầ</a:t>
            </a:r>
            <a:r>
              <a:rPr lang="vi-VN" sz="2000" b="1" dirty="0" smtClean="0">
                <a:solidFill>
                  <a:schemeClr val="tx1"/>
                </a:solidFill>
                <a:latin typeface="Times New Roman" panose="02020603050405020304" pitchFamily="18" charset="0"/>
                <a:cs typeface="Times New Roman" panose="02020603050405020304" pitchFamily="18" charset="0"/>
              </a:rPr>
              <a:t>u </a:t>
            </a:r>
            <a:r>
              <a:rPr lang="vi-VN" sz="2000" b="1" dirty="0">
                <a:solidFill>
                  <a:schemeClr val="tx1"/>
                </a:solidFill>
                <a:latin typeface="Times New Roman" panose="02020603050405020304" pitchFamily="18" charset="0"/>
                <a:cs typeface="Times New Roman" panose="02020603050405020304" pitchFamily="18" charset="0"/>
              </a:rPr>
              <a:t>tiên của Trung</a:t>
            </a:r>
          </a:p>
          <a:p>
            <a:r>
              <a:rPr lang="vi-VN" sz="2000" b="1" dirty="0">
                <a:solidFill>
                  <a:schemeClr val="tx1"/>
                </a:solidFill>
                <a:latin typeface="Times New Roman" panose="02020603050405020304" pitchFamily="18" charset="0"/>
                <a:cs typeface="Times New Roman" panose="02020603050405020304" pitchFamily="18" charset="0"/>
              </a:rPr>
              <a:t>Quốc đã ra đời.</a:t>
            </a:r>
            <a:endParaRPr lang="en-US" sz="1600" b="1" dirty="0" smtClean="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410200" y="-171450"/>
            <a:ext cx="3810000" cy="4012500"/>
          </a:xfrm>
          <a:prstGeom prst="rect">
            <a:avLst/>
          </a:prstGeom>
        </p:spPr>
      </p:pic>
      <p:sp>
        <p:nvSpPr>
          <p:cNvPr id="4" name="TextBox 3"/>
          <p:cNvSpPr txBox="1"/>
          <p:nvPr/>
        </p:nvSpPr>
        <p:spPr>
          <a:xfrm>
            <a:off x="5410200" y="3841050"/>
            <a:ext cx="3581400" cy="923330"/>
          </a:xfrm>
          <a:prstGeom prst="rect">
            <a:avLst/>
          </a:prstGeom>
          <a:solidFill>
            <a:schemeClr val="bg1"/>
          </a:solidFill>
        </p:spPr>
        <p:txBody>
          <a:bodyPr wrap="square" rtlCol="0">
            <a:spAutoFit/>
          </a:bodyPr>
          <a:lstStyle/>
          <a:p>
            <a:r>
              <a:rPr lang="en-US" dirty="0" err="1" smtClean="0"/>
              <a:t>Sông</a:t>
            </a:r>
            <a:r>
              <a:rPr lang="en-US" dirty="0" smtClean="0"/>
              <a:t> </a:t>
            </a:r>
            <a:r>
              <a:rPr lang="en-US" dirty="0" err="1" smtClean="0"/>
              <a:t>Trường</a:t>
            </a:r>
            <a:r>
              <a:rPr lang="en-US" dirty="0" smtClean="0"/>
              <a:t> </a:t>
            </a:r>
            <a:r>
              <a:rPr lang="en-US" dirty="0" err="1" smtClean="0"/>
              <a:t>Giang</a:t>
            </a:r>
            <a:r>
              <a:rPr lang="en-US" dirty="0" smtClean="0"/>
              <a:t> </a:t>
            </a:r>
            <a:r>
              <a:rPr lang="en-US" dirty="0" err="1" smtClean="0"/>
              <a:t>là</a:t>
            </a:r>
            <a:r>
              <a:rPr lang="en-US" dirty="0" smtClean="0"/>
              <a:t> </a:t>
            </a:r>
            <a:r>
              <a:rPr lang="en-US" dirty="0" err="1" smtClean="0"/>
              <a:t>sông</a:t>
            </a:r>
            <a:r>
              <a:rPr lang="en-US" dirty="0" smtClean="0"/>
              <a:t> </a:t>
            </a:r>
            <a:r>
              <a:rPr lang="en-US" dirty="0" err="1" smtClean="0"/>
              <a:t>dài</a:t>
            </a:r>
            <a:r>
              <a:rPr lang="en-US" dirty="0" smtClean="0"/>
              <a:t> </a:t>
            </a:r>
            <a:r>
              <a:rPr lang="en-US" dirty="0" err="1" smtClean="0"/>
              <a:t>nhất</a:t>
            </a:r>
            <a:r>
              <a:rPr lang="en-US" dirty="0" smtClean="0"/>
              <a:t> ở </a:t>
            </a:r>
            <a:r>
              <a:rPr lang="en-US" dirty="0" err="1" smtClean="0"/>
              <a:t>Trung</a:t>
            </a:r>
            <a:r>
              <a:rPr lang="en-US" dirty="0" smtClean="0"/>
              <a:t> </a:t>
            </a:r>
            <a:r>
              <a:rPr lang="en-US" dirty="0" err="1" smtClean="0"/>
              <a:t>Quốc</a:t>
            </a:r>
            <a:r>
              <a:rPr lang="en-US" dirty="0" smtClean="0"/>
              <a:t> </a:t>
            </a:r>
            <a:r>
              <a:rPr lang="en-US" dirty="0" err="1" smtClean="0"/>
              <a:t>và</a:t>
            </a:r>
            <a:r>
              <a:rPr lang="en-US" dirty="0" smtClean="0"/>
              <a:t> </a:t>
            </a:r>
            <a:r>
              <a:rPr lang="en-US" dirty="0" err="1" smtClean="0"/>
              <a:t>đứng</a:t>
            </a:r>
            <a:r>
              <a:rPr lang="en-US" dirty="0" smtClean="0"/>
              <a:t> </a:t>
            </a:r>
            <a:r>
              <a:rPr lang="en-US" dirty="0" err="1" smtClean="0"/>
              <a:t>thế</a:t>
            </a:r>
            <a:r>
              <a:rPr lang="en-US" dirty="0" smtClean="0"/>
              <a:t> 3 </a:t>
            </a:r>
            <a:r>
              <a:rPr lang="en-US" dirty="0" err="1" smtClean="0"/>
              <a:t>trên</a:t>
            </a:r>
            <a:r>
              <a:rPr lang="en-US" dirty="0" smtClean="0"/>
              <a:t> </a:t>
            </a:r>
            <a:r>
              <a:rPr lang="en-US" dirty="0" err="1" smtClean="0"/>
              <a:t>thế</a:t>
            </a:r>
            <a:r>
              <a:rPr lang="en-US" dirty="0" smtClean="0"/>
              <a:t> </a:t>
            </a:r>
            <a:r>
              <a:rPr lang="en-US" dirty="0" err="1" smtClean="0"/>
              <a:t>giới</a:t>
            </a:r>
            <a:r>
              <a:rPr lang="en-US" dirty="0" smtClean="0"/>
              <a:t> </a:t>
            </a:r>
            <a:r>
              <a:rPr lang="en-US" dirty="0" err="1" smtClean="0"/>
              <a:t>sau</a:t>
            </a:r>
            <a:r>
              <a:rPr lang="en-US" dirty="0" smtClean="0"/>
              <a:t> </a:t>
            </a:r>
            <a:r>
              <a:rPr lang="en-US" dirty="0" err="1" smtClean="0"/>
              <a:t>sông</a:t>
            </a:r>
            <a:r>
              <a:rPr lang="en-US" dirty="0" smtClean="0"/>
              <a:t> Nin </a:t>
            </a:r>
            <a:r>
              <a:rPr lang="en-US" dirty="0" err="1" smtClean="0"/>
              <a:t>và</a:t>
            </a:r>
            <a:r>
              <a:rPr lang="en-US" dirty="0" smtClean="0"/>
              <a:t> Amazon</a:t>
            </a:r>
            <a:endParaRPr lang="en-US" dirty="0"/>
          </a:p>
        </p:txBody>
      </p:sp>
    </p:spTree>
    <p:extLst>
      <p:ext uri="{BB962C8B-B14F-4D97-AF65-F5344CB8AC3E}">
        <p14:creationId xmlns:p14="http://schemas.microsoft.com/office/powerpoint/2010/main" val="76315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9" grpId="1"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143000" y="114300"/>
            <a:ext cx="6686550" cy="571500"/>
          </a:xfrm>
        </p:spPr>
        <p:txBody>
          <a:bodyPr>
            <a:noAutofit/>
          </a:bodyPr>
          <a:lstStyle/>
          <a:p>
            <a:r>
              <a:rPr lang="en-US" sz="2250" b="1" dirty="0">
                <a:solidFill>
                  <a:srgbClr val="FF0000"/>
                </a:solidFill>
                <a:latin typeface="Times New Roman" pitchFamily="18" charset="0"/>
                <a:cs typeface="Times New Roman" pitchFamily="18" charset="0"/>
              </a:rPr>
              <a:t>BÀI 9</a:t>
            </a:r>
            <a:r>
              <a:rPr lang="en-US" sz="2250" dirty="0">
                <a:solidFill>
                  <a:srgbClr val="FF0000"/>
                </a:solidFill>
                <a:latin typeface="Times New Roman" pitchFamily="18" charset="0"/>
                <a:cs typeface="Times New Roman" pitchFamily="18" charset="0"/>
              </a:rPr>
              <a:t>: </a:t>
            </a:r>
            <a:r>
              <a:rPr lang="en-US" sz="2250" b="1" dirty="0">
                <a:solidFill>
                  <a:srgbClr val="FF0000"/>
                </a:solidFill>
                <a:latin typeface="Times New Roman" pitchFamily="18" charset="0"/>
                <a:cs typeface="Times New Roman" pitchFamily="18" charset="0"/>
              </a:rPr>
              <a:t>TRUNG QUỐC TỪ THỜI CỔ ĐẠI</a:t>
            </a:r>
            <a:br>
              <a:rPr lang="en-US" sz="2250" b="1" dirty="0">
                <a:solidFill>
                  <a:srgbClr val="FF0000"/>
                </a:solidFill>
                <a:latin typeface="Times New Roman" pitchFamily="18" charset="0"/>
                <a:cs typeface="Times New Roman" pitchFamily="18" charset="0"/>
              </a:rPr>
            </a:br>
            <a:r>
              <a:rPr lang="en-US" sz="2250" b="1" dirty="0">
                <a:solidFill>
                  <a:srgbClr val="FF0000"/>
                </a:solidFill>
                <a:latin typeface="Times New Roman" pitchFamily="18" charset="0"/>
                <a:cs typeface="Times New Roman" pitchFamily="18" charset="0"/>
              </a:rPr>
              <a:t> ĐẾN THẾ KỈ VII </a:t>
            </a:r>
            <a:endParaRPr lang="en-US" sz="225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1314450" y="857250"/>
            <a:ext cx="64579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100" b="1" dirty="0">
                <a:solidFill>
                  <a:srgbClr val="0070C0"/>
                </a:solidFill>
                <a:latin typeface="Times New Roman" pitchFamily="18" charset="0"/>
                <a:cs typeface="Times New Roman" pitchFamily="18" charset="0"/>
              </a:rPr>
              <a:t>1. </a:t>
            </a:r>
            <a:r>
              <a:rPr lang="en-US" sz="2100" b="1" dirty="0" err="1">
                <a:solidFill>
                  <a:srgbClr val="0070C0"/>
                </a:solidFill>
                <a:latin typeface="Times New Roman" pitchFamily="18" charset="0"/>
                <a:cs typeface="Times New Roman" pitchFamily="18" charset="0"/>
              </a:rPr>
              <a:t>Điều</a:t>
            </a:r>
            <a:r>
              <a:rPr lang="en-US" sz="2100" b="1" dirty="0">
                <a:solidFill>
                  <a:srgbClr val="0070C0"/>
                </a:solidFill>
                <a:latin typeface="Times New Roman" pitchFamily="18" charset="0"/>
                <a:cs typeface="Times New Roman" pitchFamily="18" charset="0"/>
              </a:rPr>
              <a:t> </a:t>
            </a:r>
            <a:r>
              <a:rPr lang="en-US" sz="2100" b="1" dirty="0" err="1">
                <a:solidFill>
                  <a:srgbClr val="0070C0"/>
                </a:solidFill>
                <a:latin typeface="Times New Roman" pitchFamily="18" charset="0"/>
                <a:cs typeface="Times New Roman" pitchFamily="18" charset="0"/>
              </a:rPr>
              <a:t>kiện</a:t>
            </a:r>
            <a:r>
              <a:rPr lang="en-US" sz="2100" b="1" dirty="0">
                <a:solidFill>
                  <a:srgbClr val="0070C0"/>
                </a:solidFill>
                <a:latin typeface="Times New Roman" pitchFamily="18" charset="0"/>
                <a:cs typeface="Times New Roman" pitchFamily="18" charset="0"/>
              </a:rPr>
              <a:t> </a:t>
            </a:r>
            <a:r>
              <a:rPr lang="en-US" sz="2100" b="1" dirty="0" err="1">
                <a:solidFill>
                  <a:srgbClr val="0070C0"/>
                </a:solidFill>
                <a:latin typeface="Times New Roman" pitchFamily="18" charset="0"/>
                <a:cs typeface="Times New Roman" pitchFamily="18" charset="0"/>
              </a:rPr>
              <a:t>tự</a:t>
            </a:r>
            <a:r>
              <a:rPr lang="en-US" sz="2100" b="1" dirty="0">
                <a:solidFill>
                  <a:srgbClr val="0070C0"/>
                </a:solidFill>
                <a:latin typeface="Times New Roman" pitchFamily="18" charset="0"/>
                <a:cs typeface="Times New Roman" pitchFamily="18" charset="0"/>
              </a:rPr>
              <a:t> </a:t>
            </a:r>
            <a:r>
              <a:rPr lang="en-US" sz="2100" b="1" dirty="0" err="1">
                <a:solidFill>
                  <a:srgbClr val="0070C0"/>
                </a:solidFill>
                <a:latin typeface="Times New Roman" pitchFamily="18" charset="0"/>
                <a:cs typeface="Times New Roman" pitchFamily="18" charset="0"/>
              </a:rPr>
              <a:t>nhiên</a:t>
            </a:r>
            <a:endParaRPr lang="en-US" sz="2100" dirty="0">
              <a:solidFill>
                <a:srgbClr val="0070C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371600"/>
            <a:ext cx="4754166"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77000" y="2266950"/>
            <a:ext cx="2103833" cy="1200329"/>
          </a:xfrm>
          <a:prstGeom prst="rect">
            <a:avLst/>
          </a:prstGeom>
          <a:noFill/>
        </p:spPr>
        <p:txBody>
          <a:bodyPr wrap="square" rtlCol="0">
            <a:spAutoFit/>
          </a:bodyPr>
          <a:lstStyle/>
          <a:p>
            <a:pPr algn="just"/>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Quốc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nửa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phù</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sa</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79065608"/>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1" y="-93216"/>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4465" y="313094"/>
            <a:ext cx="7772400" cy="1039882"/>
          </a:xfrm>
          <a:prstGeom prst="rect">
            <a:avLst/>
          </a:prstGeom>
          <a:solidFill>
            <a:srgbClr val="00B0F0"/>
          </a:solidFill>
        </p:spPr>
        <p:txBody>
          <a:bodyPr wrap="square" rtlCol="0">
            <a:spAutoFit/>
          </a:bodyPr>
          <a:lstStyle/>
          <a:p>
            <a:pPr algn="ctr"/>
            <a:r>
              <a:rPr lang="vi-VN" sz="3000" b="1" dirty="0">
                <a:solidFill>
                  <a:srgbClr val="002060"/>
                </a:solidFill>
                <a:latin typeface="Times New Roman" panose="02020603050405020304" pitchFamily="18" charset="0"/>
                <a:cs typeface="Times New Roman" panose="02020603050405020304" pitchFamily="18" charset="0"/>
              </a:rPr>
              <a:t>BÀI </a:t>
            </a:r>
            <a:r>
              <a:rPr lang="en-US" sz="3000" b="1" dirty="0" smtClean="0">
                <a:solidFill>
                  <a:srgbClr val="002060"/>
                </a:solidFill>
                <a:latin typeface="Times New Roman" panose="02020603050405020304" pitchFamily="18" charset="0"/>
                <a:cs typeface="Times New Roman" panose="02020603050405020304" pitchFamily="18" charset="0"/>
              </a:rPr>
              <a:t>9: TRUNG QUỐC TỪ THỜI  </a:t>
            </a:r>
            <a:r>
              <a:rPr lang="vi-VN" sz="3000" b="1" dirty="0" smtClean="0">
                <a:solidFill>
                  <a:srgbClr val="002060"/>
                </a:solidFill>
                <a:latin typeface="Times New Roman" panose="02020603050405020304" pitchFamily="18" charset="0"/>
                <a:cs typeface="Times New Roman" panose="02020603050405020304" pitchFamily="18" charset="0"/>
              </a:rPr>
              <a:t>CỔ ĐẠI</a:t>
            </a:r>
            <a:r>
              <a:rPr lang="en-US" sz="3000" b="1" dirty="0" smtClean="0">
                <a:solidFill>
                  <a:srgbClr val="002060"/>
                </a:solidFill>
                <a:latin typeface="Times New Roman" panose="02020603050405020304" pitchFamily="18" charset="0"/>
                <a:cs typeface="Times New Roman" panose="02020603050405020304" pitchFamily="18" charset="0"/>
              </a:rPr>
              <a:t> ĐẾN THẾ KỈ THỨ VII</a:t>
            </a:r>
            <a:endParaRPr lang="en-US" sz="30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6" name="Rounded Rectangle 5"/>
          <p:cNvSpPr/>
          <p:nvPr/>
        </p:nvSpPr>
        <p:spPr>
          <a:xfrm>
            <a:off x="834530" y="1352976"/>
            <a:ext cx="6366932" cy="54186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a:solidFill>
                  <a:schemeClr val="accent6">
                    <a:lumMod val="50000"/>
                  </a:schemeClr>
                </a:solidFill>
                <a:latin typeface="Times New Roman" panose="02020603050405020304" pitchFamily="18" charset="0"/>
                <a:cs typeface="Times New Roman" panose="02020603050405020304" pitchFamily="18" charset="0"/>
              </a:rPr>
              <a:t>I</a:t>
            </a:r>
            <a:r>
              <a:rPr lang="en-US" b="1" dirty="0">
                <a:solidFill>
                  <a:srgbClr val="0070C0"/>
                </a:solidFill>
                <a:latin typeface="Times New Roman" panose="02020603050405020304" pitchFamily="18" charset="0"/>
                <a:cs typeface="Times New Roman" panose="02020603050405020304" pitchFamily="18" charset="0"/>
              </a:rPr>
              <a:t>. </a:t>
            </a:r>
            <a:r>
              <a:rPr lang="en-US" b="1" dirty="0">
                <a:solidFill>
                  <a:schemeClr val="tx1"/>
                </a:solidFill>
                <a:latin typeface="Times New Roman" panose="02020603050405020304" pitchFamily="18" charset="0"/>
                <a:cs typeface="Times New Roman" panose="02020603050405020304" pitchFamily="18" charset="0"/>
              </a:rPr>
              <a:t>ĐIỀU KIỆN TỰ NHIÊN</a:t>
            </a:r>
          </a:p>
        </p:txBody>
      </p:sp>
      <p:sp>
        <p:nvSpPr>
          <p:cNvPr id="2" name="Rectangle 1"/>
          <p:cNvSpPr/>
          <p:nvPr/>
        </p:nvSpPr>
        <p:spPr>
          <a:xfrm>
            <a:off x="814600" y="2038351"/>
            <a:ext cx="7792329" cy="923330"/>
          </a:xfrm>
          <a:prstGeom prst="rect">
            <a:avLst/>
          </a:prstGeom>
        </p:spPr>
        <p:txBody>
          <a:bodyPr wrap="square">
            <a:spAutoFit/>
          </a:bodyPr>
          <a:lstStyle/>
          <a:p>
            <a:pPr>
              <a:lnSpc>
                <a:spcPct val="150000"/>
              </a:lnSpc>
            </a:pPr>
            <a:r>
              <a:rPr lang="en-US" dirty="0" smtClean="0">
                <a:solidFill>
                  <a:schemeClr val="bg1"/>
                </a:solidFill>
                <a:latin typeface="+mj-lt"/>
              </a:rPr>
              <a:t>-  </a:t>
            </a:r>
            <a:r>
              <a:rPr lang="vi-VN" dirty="0" smtClean="0">
                <a:solidFill>
                  <a:schemeClr val="bg1"/>
                </a:solidFill>
                <a:latin typeface="+mj-lt"/>
              </a:rPr>
              <a:t>Cư </a:t>
            </a:r>
            <a:r>
              <a:rPr lang="vi-VN" dirty="0">
                <a:solidFill>
                  <a:schemeClr val="bg1"/>
                </a:solidFill>
                <a:latin typeface="+mj-lt"/>
              </a:rPr>
              <a:t>dân </a:t>
            </a:r>
            <a:r>
              <a:rPr lang="en-US" dirty="0" err="1" smtClean="0">
                <a:solidFill>
                  <a:schemeClr val="bg1"/>
                </a:solidFill>
                <a:latin typeface="+mj-lt"/>
              </a:rPr>
              <a:t>Trung</a:t>
            </a:r>
            <a:r>
              <a:rPr lang="en-US" dirty="0" smtClean="0">
                <a:solidFill>
                  <a:schemeClr val="bg1"/>
                </a:solidFill>
                <a:latin typeface="+mj-lt"/>
              </a:rPr>
              <a:t> </a:t>
            </a:r>
            <a:r>
              <a:rPr lang="en-US" dirty="0" err="1" smtClean="0">
                <a:solidFill>
                  <a:schemeClr val="bg1"/>
                </a:solidFill>
                <a:latin typeface="+mj-lt"/>
              </a:rPr>
              <a:t>Quốc</a:t>
            </a:r>
            <a:r>
              <a:rPr lang="en-US" dirty="0" smtClean="0">
                <a:solidFill>
                  <a:schemeClr val="bg1"/>
                </a:solidFill>
                <a:latin typeface="+mj-lt"/>
              </a:rPr>
              <a:t> </a:t>
            </a:r>
            <a:r>
              <a:rPr lang="en-US" dirty="0" err="1">
                <a:solidFill>
                  <a:schemeClr val="bg1"/>
                </a:solidFill>
                <a:latin typeface="+mj-lt"/>
              </a:rPr>
              <a:t>cổ</a:t>
            </a:r>
            <a:r>
              <a:rPr lang="en-US" dirty="0">
                <a:solidFill>
                  <a:schemeClr val="bg1"/>
                </a:solidFill>
                <a:latin typeface="+mj-lt"/>
              </a:rPr>
              <a:t> </a:t>
            </a:r>
            <a:r>
              <a:rPr lang="en-US" dirty="0" err="1">
                <a:solidFill>
                  <a:schemeClr val="bg1"/>
                </a:solidFill>
                <a:latin typeface="+mj-lt"/>
              </a:rPr>
              <a:t>đại</a:t>
            </a:r>
            <a:r>
              <a:rPr lang="en-US" dirty="0">
                <a:solidFill>
                  <a:schemeClr val="bg1"/>
                </a:solidFill>
                <a:latin typeface="+mj-lt"/>
              </a:rPr>
              <a:t> </a:t>
            </a:r>
            <a:r>
              <a:rPr lang="vi-VN" dirty="0">
                <a:solidFill>
                  <a:schemeClr val="bg1"/>
                </a:solidFill>
                <a:latin typeface="+mj-lt"/>
              </a:rPr>
              <a:t>cư trú chủ yếu ở trung và hạ lưu Hoàng </a:t>
            </a:r>
            <a:r>
              <a:rPr lang="vi-VN" dirty="0" smtClean="0">
                <a:solidFill>
                  <a:schemeClr val="bg1"/>
                </a:solidFill>
                <a:latin typeface="+mj-lt"/>
              </a:rPr>
              <a:t>Hà</a:t>
            </a:r>
            <a:r>
              <a:rPr lang="en-US" dirty="0">
                <a:solidFill>
                  <a:schemeClr val="bg1"/>
                </a:solidFill>
                <a:latin typeface="+mj-lt"/>
              </a:rPr>
              <a:t> </a:t>
            </a:r>
            <a:r>
              <a:rPr lang="en-US" dirty="0" err="1" smtClean="0">
                <a:solidFill>
                  <a:schemeClr val="bg1"/>
                </a:solidFill>
                <a:latin typeface="+mj-lt"/>
              </a:rPr>
              <a:t>và</a:t>
            </a:r>
            <a:r>
              <a:rPr lang="en-US" dirty="0" smtClean="0">
                <a:solidFill>
                  <a:schemeClr val="bg1"/>
                </a:solidFill>
                <a:latin typeface="+mj-lt"/>
              </a:rPr>
              <a:t> </a:t>
            </a:r>
            <a:r>
              <a:rPr lang="en-US" dirty="0" err="1" smtClean="0">
                <a:solidFill>
                  <a:schemeClr val="bg1"/>
                </a:solidFill>
                <a:latin typeface="+mj-lt"/>
              </a:rPr>
              <a:t>sông</a:t>
            </a:r>
            <a:r>
              <a:rPr lang="en-US" dirty="0" smtClean="0">
                <a:solidFill>
                  <a:schemeClr val="bg1"/>
                </a:solidFill>
                <a:latin typeface="+mj-lt"/>
              </a:rPr>
              <a:t> </a:t>
            </a:r>
            <a:r>
              <a:rPr lang="en-US" dirty="0" err="1" smtClean="0">
                <a:solidFill>
                  <a:schemeClr val="bg1"/>
                </a:solidFill>
                <a:latin typeface="+mj-lt"/>
              </a:rPr>
              <a:t>Trường</a:t>
            </a:r>
            <a:r>
              <a:rPr lang="en-US" dirty="0" smtClean="0">
                <a:solidFill>
                  <a:schemeClr val="bg1"/>
                </a:solidFill>
                <a:latin typeface="+mj-lt"/>
              </a:rPr>
              <a:t> </a:t>
            </a:r>
            <a:r>
              <a:rPr lang="en-US" dirty="0" err="1" smtClean="0">
                <a:solidFill>
                  <a:schemeClr val="bg1"/>
                </a:solidFill>
                <a:latin typeface="+mj-lt"/>
              </a:rPr>
              <a:t>Giang</a:t>
            </a:r>
            <a:endParaRPr lang="en-US" dirty="0" smtClean="0">
              <a:solidFill>
                <a:schemeClr val="bg1"/>
              </a:solidFill>
              <a:latin typeface="+mj-lt"/>
            </a:endParaRPr>
          </a:p>
        </p:txBody>
      </p:sp>
      <p:sp>
        <p:nvSpPr>
          <p:cNvPr id="5" name="Rectangle 4"/>
          <p:cNvSpPr/>
          <p:nvPr/>
        </p:nvSpPr>
        <p:spPr>
          <a:xfrm>
            <a:off x="702742" y="2920875"/>
            <a:ext cx="7852270" cy="1082348"/>
          </a:xfrm>
          <a:prstGeom prst="rect">
            <a:avLst/>
          </a:prstGeom>
        </p:spPr>
        <p:txBody>
          <a:bodyPr wrap="square">
            <a:spAutoFit/>
          </a:bodyPr>
          <a:lstStyle/>
          <a:p>
            <a:pPr marL="285750" lvl="0" indent="-285750" algn="just">
              <a:spcBef>
                <a:spcPts val="800"/>
              </a:spcBef>
              <a:spcAft>
                <a:spcPts val="800"/>
              </a:spcAft>
              <a:buFontTx/>
              <a:buChar char="-"/>
            </a:pPr>
            <a:r>
              <a:rPr lang="nl-NL"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Lưu vực này đất </a:t>
            </a:r>
            <a:r>
              <a:rPr lang="nl-NL"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đai phì nhiêu, khí hậu ấm áp, thuận lợi cho nhiều loại cây trồng phát triển.</a:t>
            </a:r>
            <a:endPar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ts val="1800"/>
              </a:lnSpc>
              <a:spcBef>
                <a:spcPts val="800"/>
              </a:spcBef>
              <a:spcAft>
                <a:spcPts val="800"/>
              </a:spcAft>
              <a:buFontTx/>
              <a:buChar char="-"/>
            </a:pPr>
            <a:endParaRPr lang="en-US"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702742" y="3615879"/>
            <a:ext cx="6007283" cy="369332"/>
          </a:xfrm>
          <a:prstGeom prst="rect">
            <a:avLst/>
          </a:prstGeom>
        </p:spPr>
        <p:txBody>
          <a:bodyPr wrap="square">
            <a:spAutoFit/>
          </a:bodyPr>
          <a:lstStyle/>
          <a:p>
            <a:r>
              <a:rPr lang="en-US" dirty="0" smtClean="0">
                <a:solidFill>
                  <a:schemeClr val="bg1"/>
                </a:solidFill>
                <a:latin typeface="Times New Roman" panose="02020603050405020304" pitchFamily="18" charset="0"/>
                <a:cs typeface="Times New Roman" panose="02020603050405020304" pitchFamily="18" charset="0"/>
              </a:rPr>
              <a:t>=&gt; N</a:t>
            </a:r>
            <a:r>
              <a:rPr lang="vi-VN" dirty="0" smtClean="0">
                <a:solidFill>
                  <a:schemeClr val="bg1"/>
                </a:solidFill>
                <a:latin typeface="Times New Roman" panose="02020603050405020304" pitchFamily="18" charset="0"/>
                <a:cs typeface="Times New Roman" panose="02020603050405020304" pitchFamily="18" charset="0"/>
              </a:rPr>
              <a:t>hà </a:t>
            </a:r>
            <a:r>
              <a:rPr lang="vi-VN" dirty="0">
                <a:solidFill>
                  <a:schemeClr val="bg1"/>
                </a:solidFill>
                <a:latin typeface="Times New Roman" panose="02020603050405020304" pitchFamily="18" charset="0"/>
                <a:cs typeface="Times New Roman" panose="02020603050405020304" pitchFamily="18" charset="0"/>
              </a:rPr>
              <a:t>nước cổ đại </a:t>
            </a:r>
            <a:r>
              <a:rPr lang="vi-VN" dirty="0" smtClean="0">
                <a:solidFill>
                  <a:schemeClr val="bg1"/>
                </a:solidFill>
                <a:latin typeface="Times New Roman" panose="02020603050405020304" pitchFamily="18" charset="0"/>
                <a:cs typeface="Times New Roman" panose="02020603050405020304" pitchFamily="18" charset="0"/>
              </a:rPr>
              <a:t>đ</a:t>
            </a:r>
            <a:r>
              <a:rPr lang="en-US" dirty="0" smtClean="0">
                <a:solidFill>
                  <a:schemeClr val="bg1"/>
                </a:solidFill>
                <a:latin typeface="Times New Roman" panose="02020603050405020304" pitchFamily="18" charset="0"/>
                <a:cs typeface="Times New Roman" panose="02020603050405020304" pitchFamily="18" charset="0"/>
              </a:rPr>
              <a:t>ầ</a:t>
            </a:r>
            <a:r>
              <a:rPr lang="vi-VN" dirty="0" smtClean="0">
                <a:solidFill>
                  <a:schemeClr val="bg1"/>
                </a:solidFill>
                <a:latin typeface="Times New Roman" panose="02020603050405020304" pitchFamily="18" charset="0"/>
                <a:cs typeface="Times New Roman" panose="02020603050405020304" pitchFamily="18" charset="0"/>
              </a:rPr>
              <a:t>u </a:t>
            </a:r>
            <a:r>
              <a:rPr lang="vi-VN" dirty="0">
                <a:solidFill>
                  <a:schemeClr val="bg1"/>
                </a:solidFill>
                <a:latin typeface="Times New Roman" panose="02020603050405020304" pitchFamily="18" charset="0"/>
                <a:cs typeface="Times New Roman" panose="02020603050405020304" pitchFamily="18" charset="0"/>
              </a:rPr>
              <a:t>tiên của Trung Quốc đã ra đời.</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734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inh 1. Lược đồ các châu lục và đại d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56" y="-124233"/>
            <a:ext cx="9372600" cy="4983236"/>
          </a:xfrm>
          <a:prstGeom prst="rect">
            <a:avLst/>
          </a:prstGeom>
          <a:noFill/>
          <a:extLst>
            <a:ext uri="{909E8E84-426E-40DD-AFC4-6F175D3DCCD1}">
              <a14:hiddenFill xmlns:a14="http://schemas.microsoft.com/office/drawing/2010/main">
                <a:solidFill>
                  <a:srgbClr val="FFFFFF"/>
                </a:solidFill>
              </a14:hiddenFill>
            </a:ext>
          </a:extLst>
        </p:spPr>
      </p:pic>
      <p:sp>
        <p:nvSpPr>
          <p:cNvPr id="4" name="Donut 3"/>
          <p:cNvSpPr/>
          <p:nvPr/>
        </p:nvSpPr>
        <p:spPr>
          <a:xfrm>
            <a:off x="7239000" y="1504950"/>
            <a:ext cx="76200" cy="76200"/>
          </a:xfrm>
          <a:prstGeom prst="donut">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 name="Straight Connector 5"/>
          <p:cNvCxnSpPr/>
          <p:nvPr/>
        </p:nvCxnSpPr>
        <p:spPr>
          <a:xfrm>
            <a:off x="7277100" y="742950"/>
            <a:ext cx="0" cy="762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277100" y="742950"/>
            <a:ext cx="1409700"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Trung</a:t>
            </a:r>
            <a:r>
              <a:rPr lang="en-US" dirty="0" smtClean="0"/>
              <a:t> </a:t>
            </a:r>
            <a:r>
              <a:rPr lang="en-US" dirty="0" err="1" smtClean="0"/>
              <a:t>Quốc</a:t>
            </a:r>
            <a:endParaRPr lang="en-US" dirty="0"/>
          </a:p>
        </p:txBody>
      </p:sp>
      <p:sp>
        <p:nvSpPr>
          <p:cNvPr id="9" name="Donut 8"/>
          <p:cNvSpPr/>
          <p:nvPr/>
        </p:nvSpPr>
        <p:spPr>
          <a:xfrm>
            <a:off x="6465911" y="1737812"/>
            <a:ext cx="76200" cy="76200"/>
          </a:xfrm>
          <a:prstGeom prst="donut">
            <a:avLst/>
          </a:prstGeom>
          <a:solidFill>
            <a:schemeClr val="accent1">
              <a:lumMod val="75000"/>
            </a:schemeClr>
          </a:solidFill>
          <a:ln>
            <a:solidFill>
              <a:srgbClr val="4EE2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p:cNvCxnSpPr>
            <a:stCxn id="9" idx="4"/>
          </p:cNvCxnSpPr>
          <p:nvPr/>
        </p:nvCxnSpPr>
        <p:spPr>
          <a:xfrm flipH="1">
            <a:off x="6485122" y="1814012"/>
            <a:ext cx="18889" cy="582721"/>
          </a:xfrm>
          <a:prstGeom prst="line">
            <a:avLst/>
          </a:prstGeom>
          <a:ln w="28575">
            <a:solidFill>
              <a:srgbClr val="00FFCC"/>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829300" y="2367385"/>
            <a:ext cx="1409700" cy="290513"/>
          </a:xfrm>
          <a:prstGeom prst="rect">
            <a:avLst/>
          </a:prstGeom>
          <a:solidFill>
            <a:srgbClr val="4EE2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ẤN ĐỘ</a:t>
            </a:r>
            <a:endParaRPr lang="en-US" dirty="0"/>
          </a:p>
        </p:txBody>
      </p:sp>
      <p:sp>
        <p:nvSpPr>
          <p:cNvPr id="12" name="Donut 11"/>
          <p:cNvSpPr/>
          <p:nvPr/>
        </p:nvSpPr>
        <p:spPr>
          <a:xfrm>
            <a:off x="5194395" y="1485900"/>
            <a:ext cx="76200" cy="76200"/>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p:cNvCxnSpPr/>
          <p:nvPr/>
        </p:nvCxnSpPr>
        <p:spPr>
          <a:xfrm>
            <a:off x="5232495" y="723900"/>
            <a:ext cx="0" cy="7620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822794" y="742950"/>
            <a:ext cx="1409700" cy="2286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AI CẬP</a:t>
            </a:r>
            <a:endParaRPr lang="en-US" dirty="0"/>
          </a:p>
        </p:txBody>
      </p:sp>
      <p:sp>
        <p:nvSpPr>
          <p:cNvPr id="15" name="Donut 14"/>
          <p:cNvSpPr/>
          <p:nvPr/>
        </p:nvSpPr>
        <p:spPr>
          <a:xfrm>
            <a:off x="5472184" y="1279192"/>
            <a:ext cx="90415" cy="94067"/>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a:stCxn id="17" idx="1"/>
            <a:endCxn id="15" idx="1"/>
          </p:cNvCxnSpPr>
          <p:nvPr/>
        </p:nvCxnSpPr>
        <p:spPr>
          <a:xfrm>
            <a:off x="5483272" y="243145"/>
            <a:ext cx="2153" cy="104982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483272" y="128845"/>
            <a:ext cx="1409700" cy="2286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LƯỠNG HÀ</a:t>
            </a:r>
            <a:endParaRPr lang="en-US" dirty="0"/>
          </a:p>
        </p:txBody>
      </p:sp>
      <p:sp>
        <p:nvSpPr>
          <p:cNvPr id="19" name="TextBox 18"/>
          <p:cNvSpPr txBox="1"/>
          <p:nvPr/>
        </p:nvSpPr>
        <p:spPr>
          <a:xfrm>
            <a:off x="4778423" y="1506648"/>
            <a:ext cx="971550" cy="307777"/>
          </a:xfrm>
          <a:prstGeom prst="rect">
            <a:avLst/>
          </a:prstGeom>
          <a:noFill/>
        </p:spPr>
        <p:txBody>
          <a:bodyPr wrap="square" rtlCol="0">
            <a:spAutoFit/>
          </a:bodyPr>
          <a:lstStyle/>
          <a:p>
            <a:r>
              <a:rPr lang="en-US" sz="1400" dirty="0" err="1" smtClean="0">
                <a:latin typeface="Times New Roman" panose="02020603050405020304" pitchFamily="18" charset="0"/>
                <a:cs typeface="Times New Roman" panose="02020603050405020304" pitchFamily="18" charset="0"/>
              </a:rPr>
              <a:t>Sông</a:t>
            </a:r>
            <a:r>
              <a:rPr lang="en-US" sz="1400" dirty="0" smtClean="0">
                <a:latin typeface="Times New Roman" panose="02020603050405020304" pitchFamily="18" charset="0"/>
                <a:cs typeface="Times New Roman" panose="02020603050405020304" pitchFamily="18" charset="0"/>
              </a:rPr>
              <a:t> Nin</a:t>
            </a:r>
            <a:endParaRPr lang="en-US" sz="14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5753307" y="379083"/>
            <a:ext cx="1759706" cy="523220"/>
          </a:xfrm>
          <a:prstGeom prst="rect">
            <a:avLst/>
          </a:prstGeom>
          <a:noFill/>
        </p:spPr>
        <p:txBody>
          <a:bodyPr wrap="square" rtlCol="0">
            <a:spAutoFit/>
          </a:bodyPr>
          <a:lstStyle/>
          <a:p>
            <a:r>
              <a:rPr lang="en-US" sz="1400" dirty="0" err="1" smtClean="0">
                <a:latin typeface="Times New Roman" panose="02020603050405020304" pitchFamily="18" charset="0"/>
                <a:cs typeface="Times New Roman" panose="02020603050405020304" pitchFamily="18" charset="0"/>
              </a:rPr>
              <a:t>Sông</a:t>
            </a:r>
            <a:r>
              <a:rPr lang="en-US" sz="1400" dirty="0" smtClean="0">
                <a:latin typeface="Times New Roman" panose="02020603050405020304" pitchFamily="18" charset="0"/>
                <a:cs typeface="Times New Roman" panose="02020603050405020304" pitchFamily="18" charset="0"/>
              </a:rPr>
              <a:t> Ơ-</a:t>
            </a:r>
            <a:r>
              <a:rPr lang="en-US" sz="1400" dirty="0" err="1" smtClean="0">
                <a:latin typeface="Times New Roman" panose="02020603050405020304" pitchFamily="18" charset="0"/>
                <a:cs typeface="Times New Roman" panose="02020603050405020304" pitchFamily="18" charset="0"/>
              </a:rPr>
              <a:t>phơ</a:t>
            </a:r>
            <a:r>
              <a:rPr lang="en-US" sz="1400" dirty="0" smtClean="0">
                <a:latin typeface="Times New Roman" panose="02020603050405020304" pitchFamily="18" charset="0"/>
                <a:cs typeface="Times New Roman" panose="02020603050405020304" pitchFamily="18" charset="0"/>
              </a:rPr>
              <a:t>-</a:t>
            </a:r>
            <a:r>
              <a:rPr lang="en-US" sz="1400" dirty="0" err="1" smtClean="0">
                <a:latin typeface="Times New Roman" panose="02020603050405020304" pitchFamily="18" charset="0"/>
                <a:cs typeface="Times New Roman" panose="02020603050405020304" pitchFamily="18" charset="0"/>
              </a:rPr>
              <a:t>rát</a:t>
            </a:r>
            <a:endParaRPr lang="en-US" sz="1400" dirty="0" smtClean="0">
              <a:latin typeface="Times New Roman" panose="02020603050405020304" pitchFamily="18" charset="0"/>
              <a:cs typeface="Times New Roman" panose="02020603050405020304" pitchFamily="18" charset="0"/>
            </a:endParaRPr>
          </a:p>
          <a:p>
            <a:r>
              <a:rPr lang="en-US" sz="1400" dirty="0" err="1" smtClean="0">
                <a:latin typeface="Times New Roman" panose="02020603050405020304" pitchFamily="18" charset="0"/>
                <a:cs typeface="Times New Roman" panose="02020603050405020304" pitchFamily="18" charset="0"/>
              </a:rPr>
              <a:t>Sông</a:t>
            </a:r>
            <a:r>
              <a:rPr lang="en-US" sz="1400" dirty="0" smtClean="0">
                <a:latin typeface="Times New Roman" panose="02020603050405020304" pitchFamily="18" charset="0"/>
                <a:cs typeface="Times New Roman" panose="02020603050405020304" pitchFamily="18" charset="0"/>
              </a:rPr>
              <a:t> Ti-</a:t>
            </a:r>
            <a:r>
              <a:rPr lang="en-US" sz="1400" dirty="0" err="1" smtClean="0">
                <a:latin typeface="Times New Roman" panose="02020603050405020304" pitchFamily="18" charset="0"/>
                <a:cs typeface="Times New Roman" panose="02020603050405020304" pitchFamily="18" charset="0"/>
              </a:rPr>
              <a:t>gơ</a:t>
            </a:r>
            <a:r>
              <a:rPr lang="en-US" sz="1400" dirty="0" smtClean="0">
                <a:latin typeface="Times New Roman" panose="02020603050405020304" pitchFamily="18" charset="0"/>
                <a:cs typeface="Times New Roman" panose="02020603050405020304" pitchFamily="18" charset="0"/>
              </a:rPr>
              <a:t>-</a:t>
            </a:r>
            <a:r>
              <a:rPr lang="en-US" sz="1400" dirty="0" err="1" smtClean="0">
                <a:latin typeface="Times New Roman" panose="02020603050405020304" pitchFamily="18" charset="0"/>
                <a:cs typeface="Times New Roman" panose="02020603050405020304" pitchFamily="18" charset="0"/>
              </a:rPr>
              <a:t>rơ</a:t>
            </a:r>
            <a:endParaRPr lang="en-US" sz="14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5943600" y="2736037"/>
            <a:ext cx="1759706" cy="523220"/>
          </a:xfrm>
          <a:prstGeom prst="rect">
            <a:avLst/>
          </a:prstGeom>
          <a:noFill/>
        </p:spPr>
        <p:txBody>
          <a:bodyPr wrap="square" rtlCol="0">
            <a:spAutoFit/>
          </a:bodyPr>
          <a:lstStyle/>
          <a:p>
            <a:r>
              <a:rPr lang="en-US" sz="1400" dirty="0" err="1" smtClean="0">
                <a:latin typeface="Times New Roman" panose="02020603050405020304" pitchFamily="18" charset="0"/>
                <a:cs typeface="Times New Roman" panose="02020603050405020304" pitchFamily="18" charset="0"/>
              </a:rPr>
              <a:t>Sông</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Ấn</a:t>
            </a:r>
            <a:endParaRPr lang="en-US" sz="1400" dirty="0" smtClean="0">
              <a:latin typeface="Times New Roman" panose="02020603050405020304" pitchFamily="18" charset="0"/>
              <a:cs typeface="Times New Roman" panose="02020603050405020304" pitchFamily="18" charset="0"/>
            </a:endParaRPr>
          </a:p>
          <a:p>
            <a:r>
              <a:rPr lang="en-US" sz="1400" dirty="0" err="1" smtClean="0">
                <a:latin typeface="Times New Roman" panose="02020603050405020304" pitchFamily="18" charset="0"/>
                <a:cs typeface="Times New Roman" panose="02020603050405020304" pitchFamily="18" charset="0"/>
              </a:rPr>
              <a:t>Sông</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Hằng</a:t>
            </a:r>
            <a:endParaRPr lang="en-US" sz="14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7284415" y="1005420"/>
            <a:ext cx="1759706" cy="523220"/>
          </a:xfrm>
          <a:prstGeom prst="rect">
            <a:avLst/>
          </a:prstGeom>
          <a:noFill/>
        </p:spPr>
        <p:txBody>
          <a:bodyPr wrap="square" rtlCol="0">
            <a:spAutoFit/>
          </a:bodyPr>
          <a:lstStyle/>
          <a:p>
            <a:r>
              <a:rPr lang="en-US" sz="1400" dirty="0" err="1" smtClean="0">
                <a:latin typeface="Times New Roman" panose="02020603050405020304" pitchFamily="18" charset="0"/>
                <a:cs typeface="Times New Roman" panose="02020603050405020304" pitchFamily="18" charset="0"/>
              </a:rPr>
              <a:t>Sông</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Hoàng</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Hà</a:t>
            </a:r>
            <a:endParaRPr lang="en-US" sz="1400" dirty="0" smtClean="0">
              <a:latin typeface="Times New Roman" panose="02020603050405020304" pitchFamily="18" charset="0"/>
              <a:cs typeface="Times New Roman" panose="02020603050405020304" pitchFamily="18" charset="0"/>
            </a:endParaRPr>
          </a:p>
          <a:p>
            <a:r>
              <a:rPr lang="en-US" sz="1400" dirty="0" err="1" smtClean="0">
                <a:latin typeface="Times New Roman" panose="02020603050405020304" pitchFamily="18" charset="0"/>
                <a:cs typeface="Times New Roman" panose="02020603050405020304" pitchFamily="18" charset="0"/>
              </a:rPr>
              <a:t>Sông</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Trường</a:t>
            </a:r>
            <a:r>
              <a:rPr lang="en-US" sz="1400" dirty="0" smtClean="0">
                <a:latin typeface="Times New Roman" panose="02020603050405020304" pitchFamily="18" charset="0"/>
                <a:cs typeface="Times New Roman" panose="02020603050405020304" pitchFamily="18" charset="0"/>
              </a:rPr>
              <a:t> </a:t>
            </a:r>
            <a:r>
              <a:rPr lang="en-US" sz="1400" dirty="0" err="1" smtClean="0">
                <a:latin typeface="Times New Roman" panose="02020603050405020304" pitchFamily="18" charset="0"/>
                <a:cs typeface="Times New Roman" panose="02020603050405020304" pitchFamily="18" charset="0"/>
              </a:rPr>
              <a:t>Giang</a:t>
            </a:r>
            <a:endParaRPr lang="en-US" sz="1400" dirty="0">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3647217" y="1016926"/>
            <a:ext cx="1111823" cy="937948"/>
          </a:xfrm>
          <a:prstGeom prst="rect">
            <a:avLst/>
          </a:prstGeom>
        </p:spPr>
      </p:pic>
      <p:pic>
        <p:nvPicPr>
          <p:cNvPr id="28" name="Picture 27"/>
          <p:cNvPicPr>
            <a:picLocks noChangeAspect="1"/>
          </p:cNvPicPr>
          <p:nvPr/>
        </p:nvPicPr>
        <p:blipFill>
          <a:blip r:embed="rId4"/>
          <a:stretch>
            <a:fillRect/>
          </a:stretch>
        </p:blipFill>
        <p:spPr>
          <a:xfrm>
            <a:off x="6915129" y="-43285"/>
            <a:ext cx="875367" cy="74563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2557" y="1502162"/>
            <a:ext cx="972189" cy="704134"/>
          </a:xfrm>
          <a:prstGeom prst="rect">
            <a:avLst/>
          </a:prstGeom>
        </p:spPr>
      </p:pic>
      <p:pic>
        <p:nvPicPr>
          <p:cNvPr id="35" name="Picture 34"/>
          <p:cNvPicPr>
            <a:picLocks noChangeAspect="1"/>
          </p:cNvPicPr>
          <p:nvPr/>
        </p:nvPicPr>
        <p:blipFill>
          <a:blip r:embed="rId6"/>
          <a:stretch>
            <a:fillRect/>
          </a:stretch>
        </p:blipFill>
        <p:spPr>
          <a:xfrm>
            <a:off x="8256612" y="1472801"/>
            <a:ext cx="922608" cy="707017"/>
          </a:xfrm>
          <a:prstGeom prst="rect">
            <a:avLst/>
          </a:prstGeom>
        </p:spPr>
      </p:pic>
      <p:pic>
        <p:nvPicPr>
          <p:cNvPr id="2" name="Picture 1"/>
          <p:cNvPicPr>
            <a:picLocks noChangeAspect="1"/>
          </p:cNvPicPr>
          <p:nvPr/>
        </p:nvPicPr>
        <p:blipFill>
          <a:blip r:embed="rId7"/>
          <a:stretch>
            <a:fillRect/>
          </a:stretch>
        </p:blipFill>
        <p:spPr>
          <a:xfrm>
            <a:off x="6931541" y="2664430"/>
            <a:ext cx="1194043" cy="897920"/>
          </a:xfrm>
          <a:prstGeom prst="rect">
            <a:avLst/>
          </a:prstGeom>
        </p:spPr>
      </p:pic>
      <p:pic>
        <p:nvPicPr>
          <p:cNvPr id="3" name="Picture 2"/>
          <p:cNvPicPr>
            <a:picLocks noChangeAspect="1"/>
          </p:cNvPicPr>
          <p:nvPr/>
        </p:nvPicPr>
        <p:blipFill>
          <a:blip r:embed="rId8"/>
          <a:stretch>
            <a:fillRect/>
          </a:stretch>
        </p:blipFill>
        <p:spPr>
          <a:xfrm>
            <a:off x="5460508" y="3482896"/>
            <a:ext cx="1491713" cy="993854"/>
          </a:xfrm>
          <a:prstGeom prst="rect">
            <a:avLst/>
          </a:prstGeom>
        </p:spPr>
      </p:pic>
      <p:sp>
        <p:nvSpPr>
          <p:cNvPr id="5" name="TextBox 4"/>
          <p:cNvSpPr txBox="1"/>
          <p:nvPr/>
        </p:nvSpPr>
        <p:spPr>
          <a:xfrm>
            <a:off x="7019275" y="3211271"/>
            <a:ext cx="1284346" cy="369332"/>
          </a:xfrm>
          <a:prstGeom prst="rect">
            <a:avLst/>
          </a:prstGeom>
          <a:noFill/>
        </p:spPr>
        <p:txBody>
          <a:bodyPr wrap="square" rtlCol="0">
            <a:spAutoFit/>
          </a:bodyPr>
          <a:lstStyle/>
          <a:p>
            <a:r>
              <a:rPr lang="en-US" b="1" dirty="0" err="1" smtClean="0">
                <a:solidFill>
                  <a:schemeClr val="bg1"/>
                </a:solidFill>
                <a:latin typeface="Times New Roman" panose="02020603050405020304" pitchFamily="18" charset="0"/>
                <a:cs typeface="Times New Roman" panose="02020603050405020304" pitchFamily="18" charset="0"/>
              </a:rPr>
              <a:t>Sông</a:t>
            </a:r>
            <a:r>
              <a:rPr lang="en-US" b="1" dirty="0" smtClean="0">
                <a:solidFill>
                  <a:schemeClr val="bg1"/>
                </a:solidFill>
                <a:latin typeface="Times New Roman" panose="02020603050405020304" pitchFamily="18" charset="0"/>
                <a:cs typeface="Times New Roman" panose="02020603050405020304" pitchFamily="18" charset="0"/>
              </a:rPr>
              <a:t> </a:t>
            </a:r>
            <a:r>
              <a:rPr lang="en-US" b="1" dirty="0" err="1" smtClean="0">
                <a:solidFill>
                  <a:schemeClr val="bg1"/>
                </a:solidFill>
                <a:latin typeface="Times New Roman" panose="02020603050405020304" pitchFamily="18" charset="0"/>
                <a:cs typeface="Times New Roman" panose="02020603050405020304" pitchFamily="18" charset="0"/>
              </a:rPr>
              <a:t>Ấn</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562599" y="4084255"/>
            <a:ext cx="1323217" cy="369332"/>
          </a:xfrm>
          <a:prstGeom prst="rect">
            <a:avLst/>
          </a:prstGeom>
          <a:noFill/>
        </p:spPr>
        <p:txBody>
          <a:bodyPr wrap="square" rtlCol="0">
            <a:spAutoFit/>
          </a:bodyPr>
          <a:lstStyle/>
          <a:p>
            <a:r>
              <a:rPr lang="en-US" b="1" dirty="0" err="1" smtClean="0">
                <a:solidFill>
                  <a:schemeClr val="bg1"/>
                </a:solidFill>
                <a:latin typeface="Times New Roman" panose="02020603050405020304" pitchFamily="18" charset="0"/>
                <a:cs typeface="Times New Roman" panose="02020603050405020304" pitchFamily="18" charset="0"/>
              </a:rPr>
              <a:t>Sông</a:t>
            </a:r>
            <a:r>
              <a:rPr lang="en-US" b="1" dirty="0" smtClean="0">
                <a:solidFill>
                  <a:schemeClr val="bg1"/>
                </a:solidFill>
                <a:latin typeface="Times New Roman" panose="02020603050405020304" pitchFamily="18" charset="0"/>
                <a:cs typeface="Times New Roman" panose="02020603050405020304" pitchFamily="18" charset="0"/>
              </a:rPr>
              <a:t> </a:t>
            </a:r>
            <a:r>
              <a:rPr lang="en-US" b="1" dirty="0" err="1" smtClean="0">
                <a:solidFill>
                  <a:schemeClr val="bg1"/>
                </a:solidFill>
                <a:latin typeface="Times New Roman" panose="02020603050405020304" pitchFamily="18" charset="0"/>
                <a:cs typeface="Times New Roman" panose="02020603050405020304" pitchFamily="18" charset="0"/>
              </a:rPr>
              <a:t>Hằng</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72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2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par>
                                <p:cTn id="38" presetID="22" presetClass="entr" presetSubtype="4"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circle(in)">
                                      <p:cBhvr>
                                        <p:cTn id="48" dur="2000"/>
                                        <p:tgtEl>
                                          <p:spTgt spid="19"/>
                                        </p:tgtEl>
                                      </p:cBhvr>
                                    </p:animEffect>
                                  </p:childTnLst>
                                </p:cTn>
                              </p:par>
                              <p:par>
                                <p:cTn id="49" presetID="6" presetClass="entr" presetSubtype="16"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ircle(in)">
                                      <p:cBhvr>
                                        <p:cTn id="51" dur="20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circle(in)">
                                      <p:cBhvr>
                                        <p:cTn id="56" dur="2000"/>
                                        <p:tgtEl>
                                          <p:spTgt spid="28"/>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circle(in)">
                                      <p:cBhvr>
                                        <p:cTn id="59" dur="20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circle(in)">
                                      <p:cBhvr>
                                        <p:cTn id="64" dur="20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circle(in)">
                                      <p:cBhvr>
                                        <p:cTn id="69" dur="20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circle(in)">
                                      <p:cBhvr>
                                        <p:cTn id="74" dur="2000"/>
                                        <p:tgtEl>
                                          <p:spTgt spid="5"/>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circle(in)">
                                      <p:cBhvr>
                                        <p:cTn id="79" dur="2000"/>
                                        <p:tgtEl>
                                          <p:spTgt spid="3"/>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circle(in)">
                                      <p:cBhvr>
                                        <p:cTn id="84" dur="2000"/>
                                        <p:tgtEl>
                                          <p:spTgt spid="8"/>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circle(in)">
                                      <p:cBhvr>
                                        <p:cTn id="89" dur="20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down)">
                                      <p:cBhvr>
                                        <p:cTn id="94" dur="5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circle(in)">
                                      <p:cBhvr>
                                        <p:cTn id="99"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P spid="14" grpId="0" animBg="1"/>
      <p:bldP spid="15" grpId="0" animBg="1"/>
      <p:bldP spid="17" grpId="0" animBg="1"/>
      <p:bldP spid="19" grpId="0"/>
      <p:bldP spid="21" grpId="0"/>
      <p:bldP spid="26" grpId="0"/>
      <p:bldP spid="27" grpId="0"/>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798" y="-85813"/>
            <a:ext cx="3852081" cy="2789972"/>
          </a:xfrm>
          <a:prstGeom prst="rect">
            <a:avLst/>
          </a:prstGeom>
        </p:spPr>
      </p:pic>
      <p:pic>
        <p:nvPicPr>
          <p:cNvPr id="5" name="Picture 4"/>
          <p:cNvPicPr>
            <a:picLocks noChangeAspect="1"/>
          </p:cNvPicPr>
          <p:nvPr/>
        </p:nvPicPr>
        <p:blipFill>
          <a:blip r:embed="rId3"/>
          <a:stretch>
            <a:fillRect/>
          </a:stretch>
        </p:blipFill>
        <p:spPr>
          <a:xfrm>
            <a:off x="4419600" y="-179871"/>
            <a:ext cx="3886200" cy="2978089"/>
          </a:xfrm>
          <a:prstGeom prst="rect">
            <a:avLst/>
          </a:prstGeom>
        </p:spPr>
      </p:pic>
      <p:sp>
        <p:nvSpPr>
          <p:cNvPr id="6" name="TextBox 5"/>
          <p:cNvSpPr txBox="1"/>
          <p:nvPr/>
        </p:nvSpPr>
        <p:spPr>
          <a:xfrm>
            <a:off x="508379" y="3081752"/>
            <a:ext cx="8001000" cy="2031325"/>
          </a:xfrm>
          <a:prstGeom prst="rect">
            <a:avLst/>
          </a:prstGeom>
          <a:solidFill>
            <a:schemeClr val="bg1"/>
          </a:solidFill>
        </p:spPr>
        <p:txBody>
          <a:bodyPr wrap="square" rtlCol="0">
            <a:spAutoFit/>
          </a:bodyPr>
          <a:lstStyle/>
          <a:p>
            <a:r>
              <a:rPr lang="en-US" dirty="0" err="1" smtClean="0"/>
              <a:t>Bên</a:t>
            </a:r>
            <a:r>
              <a:rPr lang="en-US" dirty="0" smtClean="0"/>
              <a:t> </a:t>
            </a:r>
            <a:r>
              <a:rPr lang="en-US" dirty="0" err="1" smtClean="0"/>
              <a:t>lưu</a:t>
            </a:r>
            <a:r>
              <a:rPr lang="en-US" dirty="0" smtClean="0"/>
              <a:t> </a:t>
            </a:r>
            <a:r>
              <a:rPr lang="en-US" dirty="0" err="1" smtClean="0"/>
              <a:t>vực</a:t>
            </a:r>
            <a:r>
              <a:rPr lang="en-US" dirty="0" smtClean="0"/>
              <a:t> </a:t>
            </a:r>
            <a:r>
              <a:rPr lang="en-US" dirty="0" err="1" smtClean="0"/>
              <a:t>sông</a:t>
            </a:r>
            <a:r>
              <a:rPr lang="en-US" dirty="0" smtClean="0"/>
              <a:t> </a:t>
            </a:r>
            <a:r>
              <a:rPr lang="en-US" dirty="0" err="1" smtClean="0"/>
              <a:t>Hoàng</a:t>
            </a:r>
            <a:r>
              <a:rPr lang="en-US" dirty="0" smtClean="0"/>
              <a:t> </a:t>
            </a:r>
            <a:r>
              <a:rPr lang="en-US" dirty="0" err="1" smtClean="0"/>
              <a:t>Hà</a:t>
            </a:r>
            <a:r>
              <a:rPr lang="en-US" dirty="0" smtClean="0"/>
              <a:t> </a:t>
            </a:r>
            <a:r>
              <a:rPr lang="en-US" dirty="0" err="1" smtClean="0"/>
              <a:t>và</a:t>
            </a:r>
            <a:r>
              <a:rPr lang="en-US" dirty="0" smtClean="0"/>
              <a:t> </a:t>
            </a:r>
            <a:r>
              <a:rPr lang="en-US" dirty="0" err="1" smtClean="0"/>
              <a:t>sông</a:t>
            </a:r>
            <a:r>
              <a:rPr lang="en-US" dirty="0" smtClean="0"/>
              <a:t> </a:t>
            </a:r>
            <a:r>
              <a:rPr lang="en-US" dirty="0" err="1" smtClean="0"/>
              <a:t>Trường</a:t>
            </a:r>
            <a:r>
              <a:rPr lang="en-US" dirty="0" smtClean="0"/>
              <a:t> </a:t>
            </a:r>
            <a:r>
              <a:rPr lang="en-US" dirty="0" err="1" smtClean="0"/>
              <a:t>Giang</a:t>
            </a:r>
            <a:r>
              <a:rPr lang="en-US" dirty="0" smtClean="0"/>
              <a:t> </a:t>
            </a:r>
            <a:r>
              <a:rPr lang="en-US" dirty="0" err="1" smtClean="0"/>
              <a:t>Trung</a:t>
            </a:r>
            <a:r>
              <a:rPr lang="en-US" dirty="0" smtClean="0"/>
              <a:t> </a:t>
            </a:r>
            <a:r>
              <a:rPr lang="en-US" dirty="0" err="1" smtClean="0"/>
              <a:t>Quốc</a:t>
            </a:r>
            <a:r>
              <a:rPr lang="en-US" dirty="0" smtClean="0"/>
              <a:t> </a:t>
            </a:r>
            <a:r>
              <a:rPr lang="en-US" dirty="0" err="1" smtClean="0"/>
              <a:t>đã</a:t>
            </a:r>
            <a:r>
              <a:rPr lang="en-US" dirty="0" smtClean="0"/>
              <a:t> </a:t>
            </a:r>
            <a:r>
              <a:rPr lang="en-US" dirty="0" err="1" smtClean="0"/>
              <a:t>thành</a:t>
            </a:r>
            <a:r>
              <a:rPr lang="en-US" dirty="0" smtClean="0"/>
              <a:t> </a:t>
            </a:r>
            <a:r>
              <a:rPr lang="en-US" dirty="0" err="1" smtClean="0"/>
              <a:t>lập</a:t>
            </a:r>
            <a:r>
              <a:rPr lang="en-US" dirty="0" smtClean="0"/>
              <a:t> </a:t>
            </a:r>
            <a:r>
              <a:rPr lang="en-US" dirty="0" err="1" smtClean="0"/>
              <a:t>nhà</a:t>
            </a:r>
            <a:r>
              <a:rPr lang="en-US" dirty="0" smtClean="0"/>
              <a:t> </a:t>
            </a:r>
            <a:r>
              <a:rPr lang="en-US" dirty="0" err="1" smtClean="0"/>
              <a:t>nước</a:t>
            </a:r>
            <a:r>
              <a:rPr lang="en-US" dirty="0" smtClean="0"/>
              <a:t> </a:t>
            </a:r>
            <a:r>
              <a:rPr lang="en-US" dirty="0" err="1" smtClean="0"/>
              <a:t>đầu</a:t>
            </a:r>
            <a:r>
              <a:rPr lang="en-US" dirty="0" smtClean="0"/>
              <a:t> </a:t>
            </a:r>
            <a:r>
              <a:rPr lang="en-US" dirty="0" err="1" smtClean="0"/>
              <a:t>tiên</a:t>
            </a:r>
            <a:r>
              <a:rPr lang="en-US" dirty="0" smtClean="0"/>
              <a:t> </a:t>
            </a:r>
            <a:r>
              <a:rPr lang="en-US" dirty="0" err="1" smtClean="0"/>
              <a:t>của</a:t>
            </a:r>
            <a:r>
              <a:rPr lang="en-US" dirty="0" smtClean="0"/>
              <a:t> </a:t>
            </a:r>
            <a:r>
              <a:rPr lang="en-US" dirty="0" err="1" smtClean="0"/>
              <a:t>mình</a:t>
            </a:r>
            <a:r>
              <a:rPr lang="en-US" dirty="0" smtClean="0"/>
              <a:t> </a:t>
            </a:r>
            <a:r>
              <a:rPr lang="en-US" dirty="0" err="1" smtClean="0"/>
              <a:t>từ</a:t>
            </a:r>
            <a:r>
              <a:rPr lang="en-US" dirty="0" smtClean="0"/>
              <a:t> </a:t>
            </a:r>
            <a:r>
              <a:rPr lang="en-US" dirty="0" err="1" smtClean="0"/>
              <a:t>rất</a:t>
            </a:r>
            <a:r>
              <a:rPr lang="en-US" dirty="0" smtClean="0"/>
              <a:t> </a:t>
            </a:r>
            <a:r>
              <a:rPr lang="en-US" dirty="0" err="1" smtClean="0"/>
              <a:t>sớm</a:t>
            </a:r>
            <a:r>
              <a:rPr lang="en-US" dirty="0" smtClean="0"/>
              <a:t> </a:t>
            </a:r>
            <a:r>
              <a:rPr lang="en-US" dirty="0" err="1" smtClean="0"/>
              <a:t>cụ</a:t>
            </a:r>
            <a:r>
              <a:rPr lang="en-US" dirty="0" smtClean="0"/>
              <a:t> </a:t>
            </a:r>
            <a:r>
              <a:rPr lang="en-US" dirty="0" err="1" smtClean="0"/>
              <a:t>thể</a:t>
            </a:r>
            <a:r>
              <a:rPr lang="en-US" dirty="0" smtClean="0"/>
              <a:t> </a:t>
            </a:r>
            <a:r>
              <a:rPr lang="en-US" dirty="0" err="1" smtClean="0"/>
              <a:t>là</a:t>
            </a:r>
            <a:r>
              <a:rPr lang="en-US" dirty="0" smtClean="0"/>
              <a:t> </a:t>
            </a:r>
            <a:r>
              <a:rPr lang="en-US" dirty="0" err="1" smtClean="0"/>
              <a:t>từ</a:t>
            </a:r>
            <a:r>
              <a:rPr lang="en-US" dirty="0" smtClean="0"/>
              <a:t> </a:t>
            </a:r>
            <a:r>
              <a:rPr lang="en-US" dirty="0" err="1" smtClean="0"/>
              <a:t>thiên</a:t>
            </a:r>
            <a:r>
              <a:rPr lang="en-US" dirty="0" smtClean="0"/>
              <a:t> </a:t>
            </a:r>
            <a:r>
              <a:rPr lang="en-US" dirty="0" err="1" smtClean="0"/>
              <a:t>nhiên</a:t>
            </a:r>
            <a:r>
              <a:rPr lang="en-US" dirty="0" smtClean="0"/>
              <a:t> </a:t>
            </a:r>
            <a:r>
              <a:rPr lang="en-US" dirty="0" err="1" smtClean="0"/>
              <a:t>kỉ</a:t>
            </a:r>
            <a:r>
              <a:rPr lang="en-US" dirty="0" smtClean="0"/>
              <a:t> </a:t>
            </a:r>
            <a:r>
              <a:rPr lang="en-US" dirty="0" err="1" smtClean="0"/>
              <a:t>thứ</a:t>
            </a:r>
            <a:r>
              <a:rPr lang="en-US" dirty="0" smtClean="0"/>
              <a:t> III </a:t>
            </a:r>
            <a:r>
              <a:rPr lang="en-US" dirty="0" err="1" smtClean="0"/>
              <a:t>đến</a:t>
            </a:r>
            <a:r>
              <a:rPr lang="en-US" dirty="0" smtClean="0"/>
              <a:t> </a:t>
            </a:r>
            <a:r>
              <a:rPr lang="en-US" dirty="0" err="1" smtClean="0"/>
              <a:t>thiên</a:t>
            </a:r>
            <a:r>
              <a:rPr lang="en-US" dirty="0" smtClean="0"/>
              <a:t> </a:t>
            </a:r>
            <a:r>
              <a:rPr lang="en-US" dirty="0" err="1" smtClean="0"/>
              <a:t>niên</a:t>
            </a:r>
            <a:r>
              <a:rPr lang="en-US" dirty="0" smtClean="0"/>
              <a:t> </a:t>
            </a:r>
            <a:r>
              <a:rPr lang="en-US" dirty="0" err="1" smtClean="0"/>
              <a:t>kỉ</a:t>
            </a:r>
            <a:r>
              <a:rPr lang="en-US" dirty="0" smtClean="0"/>
              <a:t> </a:t>
            </a:r>
            <a:r>
              <a:rPr lang="en-US" dirty="0" err="1" smtClean="0"/>
              <a:t>thứ</a:t>
            </a:r>
            <a:r>
              <a:rPr lang="en-US" dirty="0" smtClean="0"/>
              <a:t> II TCN. </a:t>
            </a:r>
            <a:r>
              <a:rPr lang="en-US" dirty="0" err="1" smtClean="0"/>
              <a:t>Trong</a:t>
            </a:r>
            <a:r>
              <a:rPr lang="en-US" dirty="0" smtClean="0"/>
              <a:t> </a:t>
            </a:r>
            <a:r>
              <a:rPr lang="en-US" dirty="0" err="1" smtClean="0"/>
              <a:t>thời</a:t>
            </a:r>
            <a:r>
              <a:rPr lang="en-US" dirty="0" smtClean="0"/>
              <a:t> </a:t>
            </a:r>
            <a:r>
              <a:rPr lang="en-US" dirty="0" err="1" smtClean="0"/>
              <a:t>gian</a:t>
            </a:r>
            <a:r>
              <a:rPr lang="en-US" dirty="0" smtClean="0"/>
              <a:t> </a:t>
            </a:r>
            <a:r>
              <a:rPr lang="en-US" dirty="0" err="1" smtClean="0"/>
              <a:t>này</a:t>
            </a:r>
            <a:r>
              <a:rPr lang="en-US" dirty="0" smtClean="0"/>
              <a:t> </a:t>
            </a:r>
            <a:r>
              <a:rPr lang="en-US" dirty="0" err="1" smtClean="0"/>
              <a:t>các</a:t>
            </a:r>
            <a:r>
              <a:rPr lang="en-US" dirty="0" smtClean="0"/>
              <a:t> </a:t>
            </a:r>
            <a:r>
              <a:rPr lang="en-US" dirty="0" err="1" smtClean="0"/>
              <a:t>nhà</a:t>
            </a:r>
            <a:r>
              <a:rPr lang="en-US" dirty="0" smtClean="0"/>
              <a:t> </a:t>
            </a:r>
            <a:r>
              <a:rPr lang="en-US" dirty="0" err="1" smtClean="0"/>
              <a:t>Hạ</a:t>
            </a:r>
            <a:r>
              <a:rPr lang="en-US" dirty="0" smtClean="0"/>
              <a:t> , </a:t>
            </a:r>
            <a:r>
              <a:rPr lang="en-US" dirty="0" err="1" smtClean="0"/>
              <a:t>Thương</a:t>
            </a:r>
            <a:r>
              <a:rPr lang="en-US" dirty="0" smtClean="0"/>
              <a:t>, Chu </a:t>
            </a:r>
            <a:r>
              <a:rPr lang="en-US" dirty="0" err="1" smtClean="0"/>
              <a:t>thay</a:t>
            </a:r>
            <a:r>
              <a:rPr lang="en-US" dirty="0" smtClean="0"/>
              <a:t> </a:t>
            </a:r>
            <a:r>
              <a:rPr lang="en-US" dirty="0" err="1" smtClean="0"/>
              <a:t>nhau</a:t>
            </a:r>
            <a:r>
              <a:rPr lang="en-US" dirty="0" smtClean="0"/>
              <a:t> </a:t>
            </a:r>
            <a:r>
              <a:rPr lang="en-US" dirty="0" err="1" smtClean="0"/>
              <a:t>cầm</a:t>
            </a:r>
            <a:r>
              <a:rPr lang="en-US" dirty="0" smtClean="0"/>
              <a:t> </a:t>
            </a:r>
            <a:r>
              <a:rPr lang="en-US" dirty="0" err="1" smtClean="0"/>
              <a:t>quyền</a:t>
            </a:r>
            <a:r>
              <a:rPr lang="en-US" dirty="0" smtClean="0"/>
              <a:t> ở </a:t>
            </a:r>
            <a:r>
              <a:rPr lang="en-US" dirty="0" err="1" smtClean="0"/>
              <a:t>Trung</a:t>
            </a:r>
            <a:r>
              <a:rPr lang="en-US" dirty="0" smtClean="0"/>
              <a:t> </a:t>
            </a:r>
            <a:r>
              <a:rPr lang="en-US" dirty="0" err="1" smtClean="0"/>
              <a:t>Quốc</a:t>
            </a:r>
            <a:r>
              <a:rPr lang="en-US" dirty="0" smtClean="0"/>
              <a:t>. </a:t>
            </a:r>
            <a:r>
              <a:rPr lang="en-US" dirty="0" err="1" smtClean="0"/>
              <a:t>Sau</a:t>
            </a:r>
            <a:r>
              <a:rPr lang="en-US" dirty="0" smtClean="0"/>
              <a:t> </a:t>
            </a:r>
            <a:r>
              <a:rPr lang="en-US" dirty="0" err="1" smtClean="0"/>
              <a:t>đó</a:t>
            </a:r>
            <a:r>
              <a:rPr lang="en-US" dirty="0" smtClean="0"/>
              <a:t> </a:t>
            </a:r>
            <a:r>
              <a:rPr lang="en-US" dirty="0" err="1" smtClean="0"/>
              <a:t>đất</a:t>
            </a:r>
            <a:r>
              <a:rPr lang="en-US" dirty="0" smtClean="0"/>
              <a:t> </a:t>
            </a:r>
            <a:r>
              <a:rPr lang="en-US" dirty="0" err="1" smtClean="0"/>
              <a:t>nước</a:t>
            </a:r>
            <a:r>
              <a:rPr lang="en-US" dirty="0" smtClean="0"/>
              <a:t> </a:t>
            </a:r>
            <a:r>
              <a:rPr lang="en-US" dirty="0" err="1" smtClean="0"/>
              <a:t>Trung</a:t>
            </a:r>
            <a:r>
              <a:rPr lang="en-US" dirty="0" smtClean="0"/>
              <a:t> </a:t>
            </a:r>
            <a:r>
              <a:rPr lang="en-US" dirty="0" err="1" smtClean="0"/>
              <a:t>Quốc</a:t>
            </a:r>
            <a:r>
              <a:rPr lang="en-US" dirty="0" smtClean="0"/>
              <a:t> </a:t>
            </a:r>
            <a:r>
              <a:rPr lang="en-US" dirty="0" err="1" smtClean="0"/>
              <a:t>rơi</a:t>
            </a:r>
            <a:r>
              <a:rPr lang="en-US" dirty="0" smtClean="0"/>
              <a:t> </a:t>
            </a:r>
            <a:r>
              <a:rPr lang="en-US" dirty="0" err="1" smtClean="0"/>
              <a:t>vào</a:t>
            </a:r>
            <a:r>
              <a:rPr lang="en-US" dirty="0" smtClean="0"/>
              <a:t> </a:t>
            </a:r>
            <a:r>
              <a:rPr lang="en-US" dirty="0" err="1" smtClean="0"/>
              <a:t>thời</a:t>
            </a:r>
            <a:r>
              <a:rPr lang="en-US" dirty="0" smtClean="0"/>
              <a:t> </a:t>
            </a:r>
            <a:r>
              <a:rPr lang="en-US" dirty="0" err="1" smtClean="0"/>
              <a:t>kì</a:t>
            </a:r>
            <a:r>
              <a:rPr lang="en-US" dirty="0" smtClean="0"/>
              <a:t> chia </a:t>
            </a:r>
            <a:r>
              <a:rPr lang="en-US" dirty="0" err="1" smtClean="0"/>
              <a:t>cắt</a:t>
            </a:r>
            <a:r>
              <a:rPr lang="en-US" dirty="0" smtClean="0"/>
              <a:t> </a:t>
            </a:r>
            <a:r>
              <a:rPr lang="en-US" dirty="0" err="1" smtClean="0"/>
              <a:t>loạn</a:t>
            </a:r>
            <a:r>
              <a:rPr lang="en-US" dirty="0" smtClean="0"/>
              <a:t> </a:t>
            </a:r>
            <a:r>
              <a:rPr lang="en-US" dirty="0" err="1" smtClean="0"/>
              <a:t>lạc</a:t>
            </a:r>
            <a:r>
              <a:rPr lang="en-US" dirty="0" smtClean="0"/>
              <a:t> </a:t>
            </a:r>
            <a:r>
              <a:rPr lang="en-US" dirty="0" err="1" smtClean="0"/>
              <a:t>cần</a:t>
            </a:r>
            <a:r>
              <a:rPr lang="en-US" dirty="0" smtClean="0"/>
              <a:t> </a:t>
            </a:r>
            <a:r>
              <a:rPr lang="en-US" dirty="0" err="1" smtClean="0"/>
              <a:t>được</a:t>
            </a:r>
            <a:r>
              <a:rPr lang="en-US" dirty="0" smtClean="0"/>
              <a:t> </a:t>
            </a:r>
            <a:r>
              <a:rPr lang="en-US" dirty="0" err="1" smtClean="0"/>
              <a:t>thống</a:t>
            </a:r>
            <a:r>
              <a:rPr lang="en-US" dirty="0" smtClean="0"/>
              <a:t> </a:t>
            </a:r>
            <a:r>
              <a:rPr lang="en-US" dirty="0" err="1" smtClean="0"/>
              <a:t>nhất</a:t>
            </a:r>
            <a:r>
              <a:rPr lang="en-US" dirty="0" smtClean="0"/>
              <a:t>. </a:t>
            </a:r>
            <a:r>
              <a:rPr lang="en-US" dirty="0" err="1" smtClean="0"/>
              <a:t>Vậy</a:t>
            </a:r>
            <a:r>
              <a:rPr lang="en-US" dirty="0" smtClean="0"/>
              <a:t> Ai </a:t>
            </a:r>
            <a:r>
              <a:rPr lang="en-US" dirty="0" err="1" smtClean="0"/>
              <a:t>là</a:t>
            </a:r>
            <a:r>
              <a:rPr lang="en-US" dirty="0" smtClean="0"/>
              <a:t> </a:t>
            </a:r>
            <a:r>
              <a:rPr lang="en-US" dirty="0" err="1" smtClean="0"/>
              <a:t>người</a:t>
            </a:r>
            <a:r>
              <a:rPr lang="en-US" dirty="0" smtClean="0"/>
              <a:t> </a:t>
            </a:r>
            <a:r>
              <a:rPr lang="en-US" dirty="0" err="1" smtClean="0"/>
              <a:t>thực</a:t>
            </a:r>
            <a:r>
              <a:rPr lang="en-US" dirty="0" smtClean="0"/>
              <a:t> </a:t>
            </a:r>
            <a:r>
              <a:rPr lang="en-US" dirty="0" err="1" smtClean="0"/>
              <a:t>hiện</a:t>
            </a:r>
            <a:r>
              <a:rPr lang="en-US" dirty="0" smtClean="0"/>
              <a:t> </a:t>
            </a:r>
            <a:r>
              <a:rPr lang="en-US" dirty="0" err="1" smtClean="0"/>
              <a:t>sứ</a:t>
            </a:r>
            <a:r>
              <a:rPr lang="en-US" dirty="0" smtClean="0"/>
              <a:t> </a:t>
            </a:r>
            <a:r>
              <a:rPr lang="en-US" dirty="0" err="1" smtClean="0"/>
              <a:t>mệnh</a:t>
            </a:r>
            <a:r>
              <a:rPr lang="en-US" dirty="0" smtClean="0"/>
              <a:t> </a:t>
            </a:r>
            <a:r>
              <a:rPr lang="en-US" dirty="0" err="1" smtClean="0"/>
              <a:t>này</a:t>
            </a:r>
            <a:r>
              <a:rPr lang="en-US" dirty="0" smtClean="0"/>
              <a:t>? </a:t>
            </a:r>
            <a:r>
              <a:rPr lang="en-US" dirty="0" err="1" smtClean="0"/>
              <a:t>Quá</a:t>
            </a:r>
            <a:r>
              <a:rPr lang="en-US" dirty="0" smtClean="0"/>
              <a:t> </a:t>
            </a:r>
            <a:r>
              <a:rPr lang="en-US" dirty="0" err="1" smtClean="0"/>
              <a:t>trình</a:t>
            </a:r>
            <a:r>
              <a:rPr lang="en-US" dirty="0" smtClean="0"/>
              <a:t> </a:t>
            </a:r>
            <a:r>
              <a:rPr lang="en-US" dirty="0" err="1" smtClean="0"/>
              <a:t>thống</a:t>
            </a:r>
            <a:r>
              <a:rPr lang="en-US" dirty="0" smtClean="0"/>
              <a:t> </a:t>
            </a:r>
            <a:r>
              <a:rPr lang="en-US" dirty="0" err="1" smtClean="0"/>
              <a:t>nhất</a:t>
            </a:r>
            <a:r>
              <a:rPr lang="en-US" dirty="0" smtClean="0"/>
              <a:t> </a:t>
            </a:r>
            <a:r>
              <a:rPr lang="en-US" dirty="0" err="1" smtClean="0"/>
              <a:t>diễn</a:t>
            </a:r>
            <a:r>
              <a:rPr lang="en-US" dirty="0" smtClean="0"/>
              <a:t> </a:t>
            </a:r>
            <a:r>
              <a:rPr lang="en-US" dirty="0" err="1" smtClean="0"/>
              <a:t>ra</a:t>
            </a:r>
            <a:r>
              <a:rPr lang="en-US" dirty="0" smtClean="0"/>
              <a:t> </a:t>
            </a:r>
            <a:r>
              <a:rPr lang="en-US" dirty="0" err="1" smtClean="0"/>
              <a:t>như</a:t>
            </a:r>
            <a:r>
              <a:rPr lang="en-US" dirty="0" smtClean="0"/>
              <a:t> </a:t>
            </a:r>
            <a:r>
              <a:rPr lang="en-US" dirty="0" err="1" smtClean="0"/>
              <a:t>thê</a:t>
            </a:r>
            <a:r>
              <a:rPr lang="en-US" dirty="0" smtClean="0"/>
              <a:t> </a:t>
            </a:r>
            <a:r>
              <a:rPr lang="en-US" dirty="0" err="1" smtClean="0"/>
              <a:t>nào</a:t>
            </a:r>
            <a:r>
              <a:rPr lang="en-US" dirty="0" smtClean="0"/>
              <a:t>? =&gt; </a:t>
            </a:r>
            <a:r>
              <a:rPr lang="en-US" dirty="0" err="1" smtClean="0"/>
              <a:t>phần</a:t>
            </a:r>
            <a:r>
              <a:rPr lang="en-US" dirty="0" smtClean="0"/>
              <a:t> </a:t>
            </a:r>
            <a:r>
              <a:rPr lang="en-US" dirty="0" err="1" smtClean="0"/>
              <a:t>tiếp</a:t>
            </a:r>
            <a:r>
              <a:rPr lang="en-US" dirty="0" smtClean="0"/>
              <a:t> </a:t>
            </a:r>
            <a:r>
              <a:rPr lang="en-US" dirty="0" err="1" smtClean="0"/>
              <a:t>theo</a:t>
            </a:r>
            <a:endParaRPr lang="en-US" dirty="0" smtClean="0"/>
          </a:p>
          <a:p>
            <a:endParaRPr lang="en-US" dirty="0"/>
          </a:p>
        </p:txBody>
      </p:sp>
      <p:sp>
        <p:nvSpPr>
          <p:cNvPr id="7" name="TextBox 6"/>
          <p:cNvSpPr txBox="1"/>
          <p:nvPr/>
        </p:nvSpPr>
        <p:spPr>
          <a:xfrm>
            <a:off x="4448033" y="8246"/>
            <a:ext cx="1970539" cy="369332"/>
          </a:xfrm>
          <a:prstGeom prst="rect">
            <a:avLst/>
          </a:prstGeom>
          <a:noFill/>
        </p:spPr>
        <p:txBody>
          <a:bodyPr wrap="none" rtlCol="0">
            <a:spAutoFit/>
          </a:bodyPr>
          <a:lstStyle/>
          <a:p>
            <a:r>
              <a:rPr lang="en-US" dirty="0" err="1" smtClean="0">
                <a:solidFill>
                  <a:schemeClr val="bg1"/>
                </a:solidFill>
              </a:rPr>
              <a:t>Sông</a:t>
            </a:r>
            <a:r>
              <a:rPr lang="en-US" dirty="0" smtClean="0">
                <a:solidFill>
                  <a:schemeClr val="bg1"/>
                </a:solidFill>
              </a:rPr>
              <a:t> </a:t>
            </a:r>
            <a:r>
              <a:rPr lang="en-US" dirty="0" err="1" smtClean="0">
                <a:solidFill>
                  <a:schemeClr val="bg1"/>
                </a:solidFill>
              </a:rPr>
              <a:t>Trường</a:t>
            </a:r>
            <a:r>
              <a:rPr lang="en-US" dirty="0" smtClean="0">
                <a:solidFill>
                  <a:schemeClr val="bg1"/>
                </a:solidFill>
              </a:rPr>
              <a:t> </a:t>
            </a:r>
            <a:r>
              <a:rPr lang="en-US" dirty="0" err="1" smtClean="0">
                <a:solidFill>
                  <a:schemeClr val="bg1"/>
                </a:solidFill>
              </a:rPr>
              <a:t>Giang</a:t>
            </a:r>
            <a:endParaRPr lang="en-US" dirty="0">
              <a:solidFill>
                <a:schemeClr val="bg1"/>
              </a:solidFill>
            </a:endParaRPr>
          </a:p>
        </p:txBody>
      </p:sp>
    </p:spTree>
    <p:extLst>
      <p:ext uri="{BB962C8B-B14F-4D97-AF65-F5344CB8AC3E}">
        <p14:creationId xmlns:p14="http://schemas.microsoft.com/office/powerpoint/2010/main" val="133495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6200" y="91644"/>
            <a:ext cx="3365596" cy="5051856"/>
          </a:xfrm>
          <a:prstGeom prst="rect">
            <a:avLst/>
          </a:prstGeom>
        </p:spPr>
      </p:pic>
      <p:pic>
        <p:nvPicPr>
          <p:cNvPr id="5" name="Picture 4"/>
          <p:cNvPicPr>
            <a:picLocks noChangeAspect="1"/>
          </p:cNvPicPr>
          <p:nvPr/>
        </p:nvPicPr>
        <p:blipFill>
          <a:blip r:embed="rId3"/>
          <a:stretch>
            <a:fillRect/>
          </a:stretch>
        </p:blipFill>
        <p:spPr>
          <a:xfrm>
            <a:off x="3472276" y="209550"/>
            <a:ext cx="3354049" cy="4572000"/>
          </a:xfrm>
          <a:prstGeom prst="rect">
            <a:avLst/>
          </a:prstGeom>
        </p:spPr>
      </p:pic>
      <p:sp>
        <p:nvSpPr>
          <p:cNvPr id="6" name="Rounded Rectangular Callout 5"/>
          <p:cNvSpPr/>
          <p:nvPr/>
        </p:nvSpPr>
        <p:spPr>
          <a:xfrm>
            <a:off x="7009205" y="1733550"/>
            <a:ext cx="2134795" cy="2419350"/>
          </a:xfrm>
          <a:prstGeom prst="wedgeRoundRectCallout">
            <a:avLst>
              <a:gd name="adj1" fmla="val -75267"/>
              <a:gd name="adj2" fmla="val -85430"/>
              <a:gd name="adj3" fmla="val 16667"/>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smtClean="0">
                <a:solidFill>
                  <a:srgbClr val="C00000"/>
                </a:solidFill>
                <a:latin typeface="+mj-lt"/>
              </a:rPr>
              <a:t>Đọc</a:t>
            </a:r>
            <a:r>
              <a:rPr lang="en-US" dirty="0" smtClean="0">
                <a:solidFill>
                  <a:srgbClr val="C00000"/>
                </a:solidFill>
                <a:latin typeface="+mj-lt"/>
              </a:rPr>
              <a:t> </a:t>
            </a:r>
            <a:r>
              <a:rPr lang="vi-VN" dirty="0" smtClean="0">
                <a:solidFill>
                  <a:srgbClr val="C00000"/>
                </a:solidFill>
                <a:latin typeface="+mj-lt"/>
              </a:rPr>
              <a:t>thông </a:t>
            </a:r>
            <a:r>
              <a:rPr lang="vi-VN" dirty="0">
                <a:solidFill>
                  <a:srgbClr val="C00000"/>
                </a:solidFill>
                <a:latin typeface="+mj-lt"/>
              </a:rPr>
              <a:t>tin </a:t>
            </a:r>
            <a:r>
              <a:rPr lang="en-US" dirty="0" smtClean="0">
                <a:solidFill>
                  <a:srgbClr val="C00000"/>
                </a:solidFill>
                <a:latin typeface="+mj-lt"/>
              </a:rPr>
              <a:t>SHS </a:t>
            </a:r>
            <a:r>
              <a:rPr lang="en-US" dirty="0" err="1" smtClean="0">
                <a:solidFill>
                  <a:srgbClr val="C00000"/>
                </a:solidFill>
                <a:latin typeface="+mj-lt"/>
              </a:rPr>
              <a:t>trang</a:t>
            </a:r>
            <a:r>
              <a:rPr lang="en-US" dirty="0" smtClean="0">
                <a:solidFill>
                  <a:srgbClr val="C00000"/>
                </a:solidFill>
                <a:latin typeface="+mj-lt"/>
              </a:rPr>
              <a:t> 48, 49  </a:t>
            </a:r>
            <a:r>
              <a:rPr lang="vi-VN" dirty="0" smtClean="0">
                <a:solidFill>
                  <a:srgbClr val="C00000"/>
                </a:solidFill>
                <a:latin typeface="+mj-lt"/>
              </a:rPr>
              <a:t>quan </a:t>
            </a:r>
            <a:r>
              <a:rPr lang="vi-VN" dirty="0">
                <a:solidFill>
                  <a:srgbClr val="C00000"/>
                </a:solidFill>
                <a:latin typeface="+mj-lt"/>
              </a:rPr>
              <a:t>sát lược đồ 9.3, em hãy nêu những nét chính về </a:t>
            </a:r>
            <a:r>
              <a:rPr lang="vi-VN" dirty="0" smtClean="0">
                <a:solidFill>
                  <a:srgbClr val="C00000"/>
                </a:solidFill>
                <a:latin typeface="+mj-lt"/>
              </a:rPr>
              <a:t>quá</a:t>
            </a:r>
            <a:r>
              <a:rPr lang="en-US" dirty="0" smtClean="0">
                <a:solidFill>
                  <a:srgbClr val="C00000"/>
                </a:solidFill>
                <a:latin typeface="+mj-lt"/>
              </a:rPr>
              <a:t> </a:t>
            </a:r>
            <a:r>
              <a:rPr lang="vi-VN" dirty="0" smtClean="0">
                <a:solidFill>
                  <a:srgbClr val="C00000"/>
                </a:solidFill>
                <a:latin typeface="+mj-lt"/>
              </a:rPr>
              <a:t>trình th</a:t>
            </a:r>
            <a:r>
              <a:rPr lang="en-US" dirty="0" smtClean="0">
                <a:solidFill>
                  <a:srgbClr val="C00000"/>
                </a:solidFill>
                <a:latin typeface="+mj-lt"/>
              </a:rPr>
              <a:t>ố</a:t>
            </a:r>
            <a:r>
              <a:rPr lang="vi-VN" dirty="0" smtClean="0">
                <a:solidFill>
                  <a:srgbClr val="C00000"/>
                </a:solidFill>
                <a:latin typeface="+mj-lt"/>
              </a:rPr>
              <a:t>ng </a:t>
            </a:r>
            <a:r>
              <a:rPr lang="vi-VN" dirty="0">
                <a:solidFill>
                  <a:srgbClr val="C00000"/>
                </a:solidFill>
                <a:latin typeface="+mj-lt"/>
              </a:rPr>
              <a:t>nhất Trung Quốc của Tần </a:t>
            </a:r>
            <a:r>
              <a:rPr lang="vi-VN" dirty="0" smtClean="0">
                <a:solidFill>
                  <a:srgbClr val="C00000"/>
                </a:solidFill>
                <a:latin typeface="+mj-lt"/>
              </a:rPr>
              <a:t>Thuỷ</a:t>
            </a:r>
            <a:endParaRPr lang="en-US" b="1" dirty="0">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38414696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4800" y="879"/>
            <a:ext cx="6598803" cy="5143500"/>
          </a:xfrm>
          <a:prstGeom prst="rect">
            <a:avLst/>
          </a:prstGeom>
        </p:spPr>
      </p:pic>
      <p:sp>
        <p:nvSpPr>
          <p:cNvPr id="5" name="Vertical Scroll 4"/>
          <p:cNvSpPr/>
          <p:nvPr/>
        </p:nvSpPr>
        <p:spPr>
          <a:xfrm>
            <a:off x="5105400" y="-95250"/>
            <a:ext cx="4191000" cy="4876800"/>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latin typeface="Times New Roman" panose="02020603050405020304" pitchFamily="18" charset="0"/>
                <a:cs typeface="Times New Roman" panose="02020603050405020304" pitchFamily="18" charset="0"/>
              </a:rPr>
              <a:t>		</a:t>
            </a:r>
            <a:endParaRPr lang="vi-VN" sz="2000" b="1" dirty="0">
              <a:solidFill>
                <a:schemeClr val="tx1"/>
              </a:solidFill>
              <a:latin typeface="Times New Roman" panose="02020603050405020304" pitchFamily="18" charset="0"/>
              <a:cs typeface="Times New Roman" panose="02020603050405020304" pitchFamily="18" charset="0"/>
            </a:endParaRPr>
          </a:p>
          <a:p>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a:solidFill>
                  <a:schemeClr val="tx1"/>
                </a:solidFill>
                <a:latin typeface="Times New Roman" panose="02020603050405020304" pitchFamily="18" charset="0"/>
                <a:cs typeface="Times New Roman" panose="02020603050405020304" pitchFamily="18" charset="0"/>
              </a:rPr>
              <a:t>Thời cổ đại </a:t>
            </a:r>
            <a:r>
              <a:rPr lang="vi-VN" sz="2000" b="1" dirty="0" smtClean="0">
                <a:solidFill>
                  <a:schemeClr val="tx1"/>
                </a:solidFill>
                <a:latin typeface="Times New Roman" panose="02020603050405020304" pitchFamily="18" charset="0"/>
                <a:cs typeface="Times New Roman" panose="02020603050405020304" pitchFamily="18" charset="0"/>
              </a:rPr>
              <a:t>Ở</a:t>
            </a:r>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Trung </a:t>
            </a:r>
            <a:r>
              <a:rPr lang="vi-VN" sz="2000" b="1" dirty="0">
                <a:solidFill>
                  <a:schemeClr val="tx1"/>
                </a:solidFill>
                <a:latin typeface="Times New Roman" panose="02020603050405020304" pitchFamily="18" charset="0"/>
                <a:cs typeface="Times New Roman" panose="02020603050405020304" pitchFamily="18" charset="0"/>
              </a:rPr>
              <a:t>Quốc kéo dài khoảng 2000 năm, gắn liền với ba triều đại kế tiếp </a:t>
            </a:r>
            <a:r>
              <a:rPr lang="vi-VN" sz="2000" b="1" dirty="0" smtClean="0">
                <a:solidFill>
                  <a:schemeClr val="tx1"/>
                </a:solidFill>
                <a:latin typeface="Times New Roman" panose="02020603050405020304" pitchFamily="18" charset="0"/>
                <a:cs typeface="Times New Roman" panose="02020603050405020304" pitchFamily="18" charset="0"/>
              </a:rPr>
              <a:t>nhau</a:t>
            </a:r>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là </a:t>
            </a:r>
            <a:r>
              <a:rPr lang="vi-VN" sz="2000" b="1" dirty="0">
                <a:solidFill>
                  <a:schemeClr val="tx1"/>
                </a:solidFill>
                <a:latin typeface="Times New Roman" panose="02020603050405020304" pitchFamily="18" charset="0"/>
                <a:cs typeface="Times New Roman" panose="02020603050405020304" pitchFamily="18" charset="0"/>
              </a:rPr>
              <a:t>nhà Hạ, nhà Thương và nhà </a:t>
            </a:r>
            <a:r>
              <a:rPr lang="vi-VN" sz="2000" b="1" dirty="0" smtClean="0">
                <a:solidFill>
                  <a:schemeClr val="tx1"/>
                </a:solidFill>
                <a:latin typeface="Times New Roman" panose="02020603050405020304" pitchFamily="18" charset="0"/>
                <a:cs typeface="Times New Roman" panose="02020603050405020304" pitchFamily="18" charset="0"/>
              </a:rPr>
              <a:t>Chu.</a:t>
            </a:r>
            <a:r>
              <a:rPr lang="en-US" sz="2000" b="1" dirty="0" smtClean="0">
                <a:solidFill>
                  <a:schemeClr val="tx1"/>
                </a:solidFill>
                <a:latin typeface="Times New Roman" panose="02020603050405020304" pitchFamily="18" charset="0"/>
                <a:cs typeface="Times New Roman" panose="02020603050405020304" pitchFamily="18" charset="0"/>
              </a:rPr>
              <a:t> </a:t>
            </a:r>
          </a:p>
          <a:p>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Trên </a:t>
            </a:r>
            <a:r>
              <a:rPr lang="vi-VN" sz="2000" b="1" dirty="0">
                <a:solidFill>
                  <a:schemeClr val="tx1"/>
                </a:solidFill>
                <a:latin typeface="Times New Roman" panose="02020603050405020304" pitchFamily="18" charset="0"/>
                <a:cs typeface="Times New Roman" panose="02020603050405020304" pitchFamily="18" charset="0"/>
              </a:rPr>
              <a:t>lưu vực Hoàng Hà, Trường Giang khi đó </a:t>
            </a:r>
            <a:r>
              <a:rPr lang="vi-VN" sz="2000" b="1" dirty="0" smtClean="0">
                <a:solidFill>
                  <a:schemeClr val="tx1"/>
                </a:solidFill>
                <a:latin typeface="Times New Roman" panose="02020603050405020304" pitchFamily="18" charset="0"/>
                <a:cs typeface="Times New Roman" panose="02020603050405020304" pitchFamily="18" charset="0"/>
              </a:rPr>
              <a:t>t</a:t>
            </a:r>
            <a:r>
              <a:rPr lang="en-US" sz="2000" b="1" dirty="0" smtClean="0">
                <a:solidFill>
                  <a:schemeClr val="tx1"/>
                </a:solidFill>
                <a:latin typeface="Times New Roman" panose="02020603050405020304" pitchFamily="18" charset="0"/>
                <a:cs typeface="Times New Roman" panose="02020603050405020304" pitchFamily="18" charset="0"/>
              </a:rPr>
              <a:t>ồ</a:t>
            </a:r>
            <a:r>
              <a:rPr lang="vi-VN" sz="2000" b="1" dirty="0" smtClean="0">
                <a:solidFill>
                  <a:schemeClr val="tx1"/>
                </a:solidFill>
                <a:latin typeface="Times New Roman" panose="02020603050405020304" pitchFamily="18" charset="0"/>
                <a:cs typeface="Times New Roman" panose="02020603050405020304" pitchFamily="18" charset="0"/>
              </a:rPr>
              <a:t>n </a:t>
            </a:r>
            <a:r>
              <a:rPr lang="vi-VN" sz="2000" b="1" dirty="0">
                <a:solidFill>
                  <a:schemeClr val="tx1"/>
                </a:solidFill>
                <a:latin typeface="Times New Roman" panose="02020603050405020304" pitchFamily="18" charset="0"/>
                <a:cs typeface="Times New Roman" panose="02020603050405020304" pitchFamily="18" charset="0"/>
              </a:rPr>
              <a:t>tại hàng trăm tiểu quốc. Giữa các </a:t>
            </a:r>
            <a:r>
              <a:rPr lang="vi-VN" sz="2000" b="1" dirty="0" smtClean="0">
                <a:solidFill>
                  <a:schemeClr val="tx1"/>
                </a:solidFill>
                <a:latin typeface="Times New Roman" panose="02020603050405020304" pitchFamily="18" charset="0"/>
                <a:cs typeface="Times New Roman" panose="02020603050405020304" pitchFamily="18" charset="0"/>
              </a:rPr>
              <a:t>nước</a:t>
            </a:r>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thường </a:t>
            </a:r>
            <a:r>
              <a:rPr lang="vi-VN" sz="2000" b="1" dirty="0">
                <a:solidFill>
                  <a:schemeClr val="tx1"/>
                </a:solidFill>
                <a:latin typeface="Times New Roman" panose="02020603050405020304" pitchFamily="18" charset="0"/>
                <a:cs typeface="Times New Roman" panose="02020603050405020304" pitchFamily="18" charset="0"/>
              </a:rPr>
              <a:t>xuyên xảy ra chiến tranh nhằm thôn tính lẫn nhau.</a:t>
            </a:r>
            <a:endParaRPr lang="en-US" sz="1600" b="1"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156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a:stretch>
            <a:fillRect/>
          </a:stretch>
        </p:blipFill>
        <p:spPr>
          <a:xfrm>
            <a:off x="-152400" y="24168"/>
            <a:ext cx="6598803" cy="5143500"/>
          </a:xfrm>
          <a:prstGeom prst="rect">
            <a:avLst/>
          </a:prstGeom>
        </p:spPr>
      </p:pic>
      <p:pic>
        <p:nvPicPr>
          <p:cNvPr id="4" name="Content Placeholder 3" descr="C:\Users\HP\OneDrive\Desktop\Screenshot_3.pn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5118"/>
            <a:ext cx="2971800" cy="2493498"/>
          </a:xfrm>
          <a:prstGeom prst="rect">
            <a:avLst/>
          </a:prstGeom>
          <a:noFill/>
          <a:ln>
            <a:noFill/>
          </a:ln>
        </p:spPr>
      </p:pic>
      <p:sp>
        <p:nvSpPr>
          <p:cNvPr id="5" name="Vertical Scroll 4"/>
          <p:cNvSpPr/>
          <p:nvPr/>
        </p:nvSpPr>
        <p:spPr>
          <a:xfrm>
            <a:off x="4648200" y="24168"/>
            <a:ext cx="4495800" cy="4876800"/>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latin typeface="Times New Roman" panose="02020603050405020304" pitchFamily="18" charset="0"/>
                <a:cs typeface="Times New Roman" panose="02020603050405020304" pitchFamily="18" charset="0"/>
              </a:rPr>
              <a:t>		</a:t>
            </a:r>
            <a:endParaRPr lang="vi-VN" sz="2000" b="1" dirty="0">
              <a:solidFill>
                <a:schemeClr val="tx1"/>
              </a:solidFill>
              <a:latin typeface="Times New Roman" panose="02020603050405020304" pitchFamily="18" charset="0"/>
              <a:cs typeface="Times New Roman" panose="02020603050405020304" pitchFamily="18" charset="0"/>
            </a:endParaRPr>
          </a:p>
          <a:p>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a:solidFill>
                  <a:schemeClr val="tx1"/>
                </a:solidFill>
                <a:latin typeface="Times New Roman" panose="02020603050405020304" pitchFamily="18" charset="0"/>
                <a:cs typeface="Times New Roman" panose="02020603050405020304" pitchFamily="18" charset="0"/>
              </a:rPr>
              <a:t>Đến cuối thời nhà Chu, nướcTần dần mạnh lên.Tần Doanh Chính đã lần lượt đánh </a:t>
            </a:r>
            <a:r>
              <a:rPr lang="vi-VN" sz="2000" b="1" dirty="0" smtClean="0">
                <a:solidFill>
                  <a:schemeClr val="tx1"/>
                </a:solidFill>
                <a:latin typeface="Times New Roman" panose="02020603050405020304" pitchFamily="18" charset="0"/>
                <a:cs typeface="Times New Roman" panose="02020603050405020304" pitchFamily="18" charset="0"/>
              </a:rPr>
              <a:t>chiếm</a:t>
            </a:r>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các </a:t>
            </a:r>
            <a:r>
              <a:rPr lang="vi-VN" sz="2000" b="1" dirty="0">
                <a:solidFill>
                  <a:schemeClr val="tx1"/>
                </a:solidFill>
                <a:latin typeface="Times New Roman" panose="02020603050405020304" pitchFamily="18" charset="0"/>
                <a:cs typeface="Times New Roman" panose="02020603050405020304" pitchFamily="18" charset="0"/>
              </a:rPr>
              <a:t>nước, thống </a:t>
            </a:r>
            <a:r>
              <a:rPr lang="vi-VN" sz="2000" b="1" dirty="0" smtClean="0">
                <a:solidFill>
                  <a:schemeClr val="tx1"/>
                </a:solidFill>
                <a:latin typeface="Times New Roman" panose="02020603050405020304" pitchFamily="18" charset="0"/>
                <a:cs typeface="Times New Roman" panose="02020603050405020304" pitchFamily="18" charset="0"/>
              </a:rPr>
              <a:t>nhất</a:t>
            </a:r>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Trung </a:t>
            </a:r>
            <a:r>
              <a:rPr lang="vi-VN" sz="2000" b="1" dirty="0">
                <a:solidFill>
                  <a:schemeClr val="tx1"/>
                </a:solidFill>
                <a:latin typeface="Times New Roman" panose="02020603050405020304" pitchFamily="18" charset="0"/>
                <a:cs typeface="Times New Roman" panose="02020603050405020304" pitchFamily="18" charset="0"/>
              </a:rPr>
              <a:t>Quốc.</a:t>
            </a:r>
          </a:p>
          <a:p>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Năm </a:t>
            </a:r>
            <a:r>
              <a:rPr lang="vi-VN" sz="2000" b="1" dirty="0">
                <a:solidFill>
                  <a:schemeClr val="tx1"/>
                </a:solidFill>
                <a:latin typeface="Times New Roman" panose="02020603050405020304" pitchFamily="18" charset="0"/>
                <a:cs typeface="Times New Roman" panose="02020603050405020304" pitchFamily="18" charset="0"/>
              </a:rPr>
              <a:t>221 TCN, Doanh Chính lên ngôi hoàng đế, lấy hiệu làTầnThuỷ Hoàng, ông đã </a:t>
            </a:r>
            <a:r>
              <a:rPr lang="vi-VN" sz="2000" b="1" dirty="0" smtClean="0">
                <a:solidFill>
                  <a:schemeClr val="tx1"/>
                </a:solidFill>
                <a:latin typeface="Times New Roman" panose="02020603050405020304" pitchFamily="18" charset="0"/>
                <a:cs typeface="Times New Roman" panose="02020603050405020304" pitchFamily="18" charset="0"/>
              </a:rPr>
              <a:t>thực</a:t>
            </a:r>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hiện </a:t>
            </a:r>
            <a:r>
              <a:rPr lang="vi-VN" sz="2000" b="1" dirty="0">
                <a:solidFill>
                  <a:schemeClr val="tx1"/>
                </a:solidFill>
                <a:latin typeface="Times New Roman" panose="02020603050405020304" pitchFamily="18" charset="0"/>
                <a:cs typeface="Times New Roman" panose="02020603050405020304" pitchFamily="18" charset="0"/>
              </a:rPr>
              <a:t>nhiều chính sách, đặt nền móng cho </a:t>
            </a:r>
            <a:r>
              <a:rPr lang="vi-VN" sz="2000" b="1" dirty="0" smtClean="0">
                <a:solidFill>
                  <a:schemeClr val="tx1"/>
                </a:solidFill>
                <a:latin typeface="Times New Roman" panose="02020603050405020304" pitchFamily="18" charset="0"/>
                <a:cs typeface="Times New Roman" panose="02020603050405020304" pitchFamily="18" charset="0"/>
              </a:rPr>
              <a:t>sự</a:t>
            </a:r>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thống </a:t>
            </a:r>
            <a:r>
              <a:rPr lang="vi-VN" sz="2000" b="1" dirty="0">
                <a:solidFill>
                  <a:schemeClr val="tx1"/>
                </a:solidFill>
                <a:latin typeface="Times New Roman" panose="02020603050405020304" pitchFamily="18" charset="0"/>
                <a:cs typeface="Times New Roman" panose="02020603050405020304" pitchFamily="18" charset="0"/>
              </a:rPr>
              <a:t>nhất và phát triển lâu dài củaTrung </a:t>
            </a:r>
            <a:r>
              <a:rPr lang="vi-VN" sz="2000" b="1" dirty="0" smtClean="0">
                <a:solidFill>
                  <a:schemeClr val="tx1"/>
                </a:solidFill>
                <a:latin typeface="Times New Roman" panose="02020603050405020304" pitchFamily="18" charset="0"/>
                <a:cs typeface="Times New Roman" panose="02020603050405020304" pitchFamily="18" charset="0"/>
              </a:rPr>
              <a:t>Quốc</a:t>
            </a:r>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về </a:t>
            </a:r>
            <a:r>
              <a:rPr lang="vi-VN" sz="2000" b="1" dirty="0">
                <a:solidFill>
                  <a:schemeClr val="tx1"/>
                </a:solidFill>
                <a:latin typeface="Times New Roman" panose="02020603050405020304" pitchFamily="18" charset="0"/>
                <a:cs typeface="Times New Roman" panose="02020603050405020304" pitchFamily="18" charset="0"/>
              </a:rPr>
              <a:t>sau</a:t>
            </a:r>
            <a:endParaRPr lang="en-US" sz="1600" b="1" dirty="0" smtClean="0">
              <a:solidFill>
                <a:schemeClr val="tx1"/>
              </a:solidFill>
              <a:latin typeface="Times New Roman" panose="02020603050405020304" pitchFamily="18" charset="0"/>
              <a:cs typeface="Times New Roman" panose="02020603050405020304" pitchFamily="18" charset="0"/>
            </a:endParaRPr>
          </a:p>
        </p:txBody>
      </p:sp>
      <p:sp>
        <p:nvSpPr>
          <p:cNvPr id="2" name="Freeform 1"/>
          <p:cNvSpPr/>
          <p:nvPr/>
        </p:nvSpPr>
        <p:spPr>
          <a:xfrm>
            <a:off x="3057099" y="2062689"/>
            <a:ext cx="909372" cy="1370630"/>
          </a:xfrm>
          <a:custGeom>
            <a:avLst/>
            <a:gdLst>
              <a:gd name="connsiteX0" fmla="*/ 736979 w 909372"/>
              <a:gd name="connsiteY0" fmla="*/ 823812 h 1370630"/>
              <a:gd name="connsiteX1" fmla="*/ 736979 w 909372"/>
              <a:gd name="connsiteY1" fmla="*/ 769221 h 1370630"/>
              <a:gd name="connsiteX2" fmla="*/ 777922 w 909372"/>
              <a:gd name="connsiteY2" fmla="*/ 755574 h 1370630"/>
              <a:gd name="connsiteX3" fmla="*/ 784746 w 909372"/>
              <a:gd name="connsiteY3" fmla="*/ 660039 h 1370630"/>
              <a:gd name="connsiteX4" fmla="*/ 812041 w 909372"/>
              <a:gd name="connsiteY4" fmla="*/ 598624 h 1370630"/>
              <a:gd name="connsiteX5" fmla="*/ 818865 w 909372"/>
              <a:gd name="connsiteY5" fmla="*/ 578153 h 1370630"/>
              <a:gd name="connsiteX6" fmla="*/ 812041 w 909372"/>
              <a:gd name="connsiteY6" fmla="*/ 516738 h 1370630"/>
              <a:gd name="connsiteX7" fmla="*/ 784746 w 909372"/>
              <a:gd name="connsiteY7" fmla="*/ 475795 h 1370630"/>
              <a:gd name="connsiteX8" fmla="*/ 777922 w 909372"/>
              <a:gd name="connsiteY8" fmla="*/ 455323 h 1370630"/>
              <a:gd name="connsiteX9" fmla="*/ 784746 w 909372"/>
              <a:gd name="connsiteY9" fmla="*/ 421204 h 1370630"/>
              <a:gd name="connsiteX10" fmla="*/ 805217 w 909372"/>
              <a:gd name="connsiteY10" fmla="*/ 380260 h 1370630"/>
              <a:gd name="connsiteX11" fmla="*/ 825689 w 909372"/>
              <a:gd name="connsiteY11" fmla="*/ 366612 h 1370630"/>
              <a:gd name="connsiteX12" fmla="*/ 839337 w 909372"/>
              <a:gd name="connsiteY12" fmla="*/ 346141 h 1370630"/>
              <a:gd name="connsiteX13" fmla="*/ 852985 w 909372"/>
              <a:gd name="connsiteY13" fmla="*/ 305198 h 1370630"/>
              <a:gd name="connsiteX14" fmla="*/ 852985 w 909372"/>
              <a:gd name="connsiteY14" fmla="*/ 182368 h 1370630"/>
              <a:gd name="connsiteX15" fmla="*/ 859808 w 909372"/>
              <a:gd name="connsiteY15" fmla="*/ 161896 h 1370630"/>
              <a:gd name="connsiteX16" fmla="*/ 887104 w 909372"/>
              <a:gd name="connsiteY16" fmla="*/ 120953 h 1370630"/>
              <a:gd name="connsiteX17" fmla="*/ 900752 w 909372"/>
              <a:gd name="connsiteY17" fmla="*/ 80010 h 1370630"/>
              <a:gd name="connsiteX18" fmla="*/ 907576 w 909372"/>
              <a:gd name="connsiteY18" fmla="*/ 59538 h 1370630"/>
              <a:gd name="connsiteX19" fmla="*/ 900752 w 909372"/>
              <a:gd name="connsiteY19" fmla="*/ 4947 h 1370630"/>
              <a:gd name="connsiteX20" fmla="*/ 825689 w 909372"/>
              <a:gd name="connsiteY20" fmla="*/ 11771 h 1370630"/>
              <a:gd name="connsiteX21" fmla="*/ 784746 w 909372"/>
              <a:gd name="connsiteY21" fmla="*/ 25418 h 1370630"/>
              <a:gd name="connsiteX22" fmla="*/ 757450 w 909372"/>
              <a:gd name="connsiteY22" fmla="*/ 52714 h 1370630"/>
              <a:gd name="connsiteX23" fmla="*/ 743802 w 909372"/>
              <a:gd name="connsiteY23" fmla="*/ 73186 h 1370630"/>
              <a:gd name="connsiteX24" fmla="*/ 716507 w 909372"/>
              <a:gd name="connsiteY24" fmla="*/ 107305 h 1370630"/>
              <a:gd name="connsiteX25" fmla="*/ 702859 w 909372"/>
              <a:gd name="connsiteY25" fmla="*/ 155072 h 1370630"/>
              <a:gd name="connsiteX26" fmla="*/ 689211 w 909372"/>
              <a:gd name="connsiteY26" fmla="*/ 196015 h 1370630"/>
              <a:gd name="connsiteX27" fmla="*/ 675564 w 909372"/>
              <a:gd name="connsiteY27" fmla="*/ 216487 h 1370630"/>
              <a:gd name="connsiteX28" fmla="*/ 661916 w 909372"/>
              <a:gd name="connsiteY28" fmla="*/ 257430 h 1370630"/>
              <a:gd name="connsiteX29" fmla="*/ 634620 w 909372"/>
              <a:gd name="connsiteY29" fmla="*/ 298374 h 1370630"/>
              <a:gd name="connsiteX30" fmla="*/ 620973 w 909372"/>
              <a:gd name="connsiteY30" fmla="*/ 339317 h 1370630"/>
              <a:gd name="connsiteX31" fmla="*/ 614149 w 909372"/>
              <a:gd name="connsiteY31" fmla="*/ 359789 h 1370630"/>
              <a:gd name="connsiteX32" fmla="*/ 545910 w 909372"/>
              <a:gd name="connsiteY32" fmla="*/ 373436 h 1370630"/>
              <a:gd name="connsiteX33" fmla="*/ 477671 w 909372"/>
              <a:gd name="connsiteY33" fmla="*/ 380260 h 1370630"/>
              <a:gd name="connsiteX34" fmla="*/ 395785 w 909372"/>
              <a:gd name="connsiteY34" fmla="*/ 393908 h 1370630"/>
              <a:gd name="connsiteX35" fmla="*/ 327546 w 909372"/>
              <a:gd name="connsiteY35" fmla="*/ 414380 h 1370630"/>
              <a:gd name="connsiteX36" fmla="*/ 307074 w 909372"/>
              <a:gd name="connsiteY36" fmla="*/ 421204 h 1370630"/>
              <a:gd name="connsiteX37" fmla="*/ 252483 w 909372"/>
              <a:gd name="connsiteY37" fmla="*/ 434851 h 1370630"/>
              <a:gd name="connsiteX38" fmla="*/ 225188 w 909372"/>
              <a:gd name="connsiteY38" fmla="*/ 441675 h 1370630"/>
              <a:gd name="connsiteX39" fmla="*/ 177420 w 909372"/>
              <a:gd name="connsiteY39" fmla="*/ 455323 h 1370630"/>
              <a:gd name="connsiteX40" fmla="*/ 95534 w 909372"/>
              <a:gd name="connsiteY40" fmla="*/ 462147 h 1370630"/>
              <a:gd name="connsiteX41" fmla="*/ 47767 w 909372"/>
              <a:gd name="connsiteY41" fmla="*/ 496266 h 1370630"/>
              <a:gd name="connsiteX42" fmla="*/ 54591 w 909372"/>
              <a:gd name="connsiteY42" fmla="*/ 673687 h 1370630"/>
              <a:gd name="connsiteX43" fmla="*/ 75062 w 909372"/>
              <a:gd name="connsiteY43" fmla="*/ 687335 h 1370630"/>
              <a:gd name="connsiteX44" fmla="*/ 109182 w 909372"/>
              <a:gd name="connsiteY44" fmla="*/ 714630 h 1370630"/>
              <a:gd name="connsiteX45" fmla="*/ 116005 w 909372"/>
              <a:gd name="connsiteY45" fmla="*/ 735102 h 1370630"/>
              <a:gd name="connsiteX46" fmla="*/ 95534 w 909372"/>
              <a:gd name="connsiteY46" fmla="*/ 748750 h 1370630"/>
              <a:gd name="connsiteX47" fmla="*/ 81886 w 909372"/>
              <a:gd name="connsiteY47" fmla="*/ 769221 h 1370630"/>
              <a:gd name="connsiteX48" fmla="*/ 68238 w 909372"/>
              <a:gd name="connsiteY48" fmla="*/ 810165 h 1370630"/>
              <a:gd name="connsiteX49" fmla="*/ 54591 w 909372"/>
              <a:gd name="connsiteY49" fmla="*/ 830636 h 1370630"/>
              <a:gd name="connsiteX50" fmla="*/ 40943 w 909372"/>
              <a:gd name="connsiteY50" fmla="*/ 871580 h 1370630"/>
              <a:gd name="connsiteX51" fmla="*/ 34119 w 909372"/>
              <a:gd name="connsiteY51" fmla="*/ 892051 h 1370630"/>
              <a:gd name="connsiteX52" fmla="*/ 20471 w 909372"/>
              <a:gd name="connsiteY52" fmla="*/ 912523 h 1370630"/>
              <a:gd name="connsiteX53" fmla="*/ 6823 w 909372"/>
              <a:gd name="connsiteY53" fmla="*/ 953466 h 1370630"/>
              <a:gd name="connsiteX54" fmla="*/ 0 w 909372"/>
              <a:gd name="connsiteY54" fmla="*/ 1069472 h 1370630"/>
              <a:gd name="connsiteX55" fmla="*/ 6823 w 909372"/>
              <a:gd name="connsiteY55" fmla="*/ 1192302 h 1370630"/>
              <a:gd name="connsiteX56" fmla="*/ 13647 w 909372"/>
              <a:gd name="connsiteY56" fmla="*/ 1212774 h 1370630"/>
              <a:gd name="connsiteX57" fmla="*/ 34119 w 909372"/>
              <a:gd name="connsiteY57" fmla="*/ 1226421 h 1370630"/>
              <a:gd name="connsiteX58" fmla="*/ 61414 w 909372"/>
              <a:gd name="connsiteY58" fmla="*/ 1253717 h 1370630"/>
              <a:gd name="connsiteX59" fmla="*/ 109182 w 909372"/>
              <a:gd name="connsiteY59" fmla="*/ 1301484 h 1370630"/>
              <a:gd name="connsiteX60" fmla="*/ 143301 w 909372"/>
              <a:gd name="connsiteY60" fmla="*/ 1328780 h 1370630"/>
              <a:gd name="connsiteX61" fmla="*/ 184244 w 909372"/>
              <a:gd name="connsiteY61" fmla="*/ 1356075 h 1370630"/>
              <a:gd name="connsiteX62" fmla="*/ 225188 w 909372"/>
              <a:gd name="connsiteY62" fmla="*/ 1369723 h 1370630"/>
              <a:gd name="connsiteX63" fmla="*/ 354841 w 909372"/>
              <a:gd name="connsiteY63" fmla="*/ 1362899 h 1370630"/>
              <a:gd name="connsiteX64" fmla="*/ 368489 w 909372"/>
              <a:gd name="connsiteY64" fmla="*/ 1321956 h 1370630"/>
              <a:gd name="connsiteX65" fmla="*/ 402608 w 909372"/>
              <a:gd name="connsiteY65" fmla="*/ 1260541 h 1370630"/>
              <a:gd name="connsiteX66" fmla="*/ 491319 w 909372"/>
              <a:gd name="connsiteY66" fmla="*/ 1253717 h 1370630"/>
              <a:gd name="connsiteX67" fmla="*/ 491319 w 909372"/>
              <a:gd name="connsiteY67" fmla="*/ 1165007 h 1370630"/>
              <a:gd name="connsiteX68" fmla="*/ 498143 w 909372"/>
              <a:gd name="connsiteY68" fmla="*/ 1124063 h 1370630"/>
              <a:gd name="connsiteX69" fmla="*/ 504967 w 909372"/>
              <a:gd name="connsiteY69" fmla="*/ 1103592 h 1370630"/>
              <a:gd name="connsiteX70" fmla="*/ 525438 w 909372"/>
              <a:gd name="connsiteY70" fmla="*/ 1096768 h 1370630"/>
              <a:gd name="connsiteX71" fmla="*/ 532262 w 909372"/>
              <a:gd name="connsiteY71" fmla="*/ 1076296 h 1370630"/>
              <a:gd name="connsiteX72" fmla="*/ 573205 w 909372"/>
              <a:gd name="connsiteY72" fmla="*/ 1049001 h 1370630"/>
              <a:gd name="connsiteX73" fmla="*/ 580029 w 909372"/>
              <a:gd name="connsiteY73" fmla="*/ 1028529 h 1370630"/>
              <a:gd name="connsiteX74" fmla="*/ 607325 w 909372"/>
              <a:gd name="connsiteY74" fmla="*/ 987586 h 1370630"/>
              <a:gd name="connsiteX75" fmla="*/ 634620 w 909372"/>
              <a:gd name="connsiteY75" fmla="*/ 953466 h 1370630"/>
              <a:gd name="connsiteX76" fmla="*/ 641444 w 909372"/>
              <a:gd name="connsiteY76" fmla="*/ 932995 h 1370630"/>
              <a:gd name="connsiteX77" fmla="*/ 682388 w 909372"/>
              <a:gd name="connsiteY77" fmla="*/ 871580 h 1370630"/>
              <a:gd name="connsiteX78" fmla="*/ 696035 w 909372"/>
              <a:gd name="connsiteY78" fmla="*/ 851108 h 1370630"/>
              <a:gd name="connsiteX79" fmla="*/ 709683 w 909372"/>
              <a:gd name="connsiteY79" fmla="*/ 810165 h 1370630"/>
              <a:gd name="connsiteX80" fmla="*/ 716507 w 909372"/>
              <a:gd name="connsiteY80" fmla="*/ 789693 h 1370630"/>
              <a:gd name="connsiteX81" fmla="*/ 730155 w 909372"/>
              <a:gd name="connsiteY81" fmla="*/ 769221 h 1370630"/>
              <a:gd name="connsiteX82" fmla="*/ 736979 w 909372"/>
              <a:gd name="connsiteY82" fmla="*/ 823812 h 137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09372" h="1370630">
                <a:moveTo>
                  <a:pt x="736979" y="823812"/>
                </a:moveTo>
                <a:cubicBezTo>
                  <a:pt x="738116" y="823812"/>
                  <a:pt x="722291" y="779713"/>
                  <a:pt x="736979" y="769221"/>
                </a:cubicBezTo>
                <a:cubicBezTo>
                  <a:pt x="748685" y="760859"/>
                  <a:pt x="777922" y="755574"/>
                  <a:pt x="777922" y="755574"/>
                </a:cubicBezTo>
                <a:cubicBezTo>
                  <a:pt x="780197" y="723729"/>
                  <a:pt x="780010" y="691612"/>
                  <a:pt x="784746" y="660039"/>
                </a:cubicBezTo>
                <a:cubicBezTo>
                  <a:pt x="792290" y="609745"/>
                  <a:pt x="795373" y="631961"/>
                  <a:pt x="812041" y="598624"/>
                </a:cubicBezTo>
                <a:cubicBezTo>
                  <a:pt x="815258" y="592191"/>
                  <a:pt x="816590" y="584977"/>
                  <a:pt x="818865" y="578153"/>
                </a:cubicBezTo>
                <a:cubicBezTo>
                  <a:pt x="816590" y="557681"/>
                  <a:pt x="818554" y="536279"/>
                  <a:pt x="812041" y="516738"/>
                </a:cubicBezTo>
                <a:cubicBezTo>
                  <a:pt x="806854" y="501177"/>
                  <a:pt x="784746" y="475795"/>
                  <a:pt x="784746" y="475795"/>
                </a:cubicBezTo>
                <a:cubicBezTo>
                  <a:pt x="782471" y="468971"/>
                  <a:pt x="777922" y="462516"/>
                  <a:pt x="777922" y="455323"/>
                </a:cubicBezTo>
                <a:cubicBezTo>
                  <a:pt x="777922" y="443725"/>
                  <a:pt x="781933" y="432456"/>
                  <a:pt x="784746" y="421204"/>
                </a:cubicBezTo>
                <a:cubicBezTo>
                  <a:pt x="788446" y="406405"/>
                  <a:pt x="794099" y="391378"/>
                  <a:pt x="805217" y="380260"/>
                </a:cubicBezTo>
                <a:cubicBezTo>
                  <a:pt x="811016" y="374461"/>
                  <a:pt x="818865" y="371161"/>
                  <a:pt x="825689" y="366612"/>
                </a:cubicBezTo>
                <a:cubicBezTo>
                  <a:pt x="830238" y="359788"/>
                  <a:pt x="836006" y="353635"/>
                  <a:pt x="839337" y="346141"/>
                </a:cubicBezTo>
                <a:cubicBezTo>
                  <a:pt x="845180" y="332995"/>
                  <a:pt x="852985" y="305198"/>
                  <a:pt x="852985" y="305198"/>
                </a:cubicBezTo>
                <a:cubicBezTo>
                  <a:pt x="845706" y="239686"/>
                  <a:pt x="842067" y="247880"/>
                  <a:pt x="852985" y="182368"/>
                </a:cubicBezTo>
                <a:cubicBezTo>
                  <a:pt x="854167" y="175273"/>
                  <a:pt x="856315" y="168184"/>
                  <a:pt x="859808" y="161896"/>
                </a:cubicBezTo>
                <a:cubicBezTo>
                  <a:pt x="867774" y="147558"/>
                  <a:pt x="887104" y="120953"/>
                  <a:pt x="887104" y="120953"/>
                </a:cubicBezTo>
                <a:lnTo>
                  <a:pt x="900752" y="80010"/>
                </a:lnTo>
                <a:lnTo>
                  <a:pt x="907576" y="59538"/>
                </a:lnTo>
                <a:cubicBezTo>
                  <a:pt x="905301" y="41341"/>
                  <a:pt x="916593" y="14187"/>
                  <a:pt x="900752" y="4947"/>
                </a:cubicBezTo>
                <a:cubicBezTo>
                  <a:pt x="879050" y="-7712"/>
                  <a:pt x="850431" y="7405"/>
                  <a:pt x="825689" y="11771"/>
                </a:cubicBezTo>
                <a:cubicBezTo>
                  <a:pt x="811522" y="14271"/>
                  <a:pt x="784746" y="25418"/>
                  <a:pt x="784746" y="25418"/>
                </a:cubicBezTo>
                <a:cubicBezTo>
                  <a:pt x="769857" y="70084"/>
                  <a:pt x="790536" y="26245"/>
                  <a:pt x="757450" y="52714"/>
                </a:cubicBezTo>
                <a:cubicBezTo>
                  <a:pt x="751046" y="57837"/>
                  <a:pt x="748351" y="66362"/>
                  <a:pt x="743802" y="73186"/>
                </a:cubicBezTo>
                <a:cubicBezTo>
                  <a:pt x="726653" y="124639"/>
                  <a:pt x="751781" y="63212"/>
                  <a:pt x="716507" y="107305"/>
                </a:cubicBezTo>
                <a:cubicBezTo>
                  <a:pt x="712838" y="111891"/>
                  <a:pt x="703447" y="153110"/>
                  <a:pt x="702859" y="155072"/>
                </a:cubicBezTo>
                <a:cubicBezTo>
                  <a:pt x="698725" y="168851"/>
                  <a:pt x="697190" y="184045"/>
                  <a:pt x="689211" y="196015"/>
                </a:cubicBezTo>
                <a:cubicBezTo>
                  <a:pt x="684662" y="202839"/>
                  <a:pt x="678895" y="208993"/>
                  <a:pt x="675564" y="216487"/>
                </a:cubicBezTo>
                <a:cubicBezTo>
                  <a:pt x="669721" y="229633"/>
                  <a:pt x="669896" y="245460"/>
                  <a:pt x="661916" y="257430"/>
                </a:cubicBezTo>
                <a:lnTo>
                  <a:pt x="634620" y="298374"/>
                </a:lnTo>
                <a:lnTo>
                  <a:pt x="620973" y="339317"/>
                </a:lnTo>
                <a:cubicBezTo>
                  <a:pt x="618698" y="346141"/>
                  <a:pt x="621202" y="358378"/>
                  <a:pt x="614149" y="359789"/>
                </a:cubicBezTo>
                <a:cubicBezTo>
                  <a:pt x="591403" y="364338"/>
                  <a:pt x="568992" y="371128"/>
                  <a:pt x="545910" y="373436"/>
                </a:cubicBezTo>
                <a:lnTo>
                  <a:pt x="477671" y="380260"/>
                </a:lnTo>
                <a:cubicBezTo>
                  <a:pt x="447406" y="383821"/>
                  <a:pt x="424775" y="387466"/>
                  <a:pt x="395785" y="393908"/>
                </a:cubicBezTo>
                <a:cubicBezTo>
                  <a:pt x="364843" y="400784"/>
                  <a:pt x="361571" y="403038"/>
                  <a:pt x="327546" y="414380"/>
                </a:cubicBezTo>
                <a:cubicBezTo>
                  <a:pt x="320722" y="416655"/>
                  <a:pt x="314052" y="419460"/>
                  <a:pt x="307074" y="421204"/>
                </a:cubicBezTo>
                <a:lnTo>
                  <a:pt x="252483" y="434851"/>
                </a:lnTo>
                <a:cubicBezTo>
                  <a:pt x="243385" y="437126"/>
                  <a:pt x="234085" y="438709"/>
                  <a:pt x="225188" y="441675"/>
                </a:cubicBezTo>
                <a:cubicBezTo>
                  <a:pt x="211591" y="446207"/>
                  <a:pt x="191130" y="453609"/>
                  <a:pt x="177420" y="455323"/>
                </a:cubicBezTo>
                <a:cubicBezTo>
                  <a:pt x="150242" y="458720"/>
                  <a:pt x="122829" y="459872"/>
                  <a:pt x="95534" y="462147"/>
                </a:cubicBezTo>
                <a:cubicBezTo>
                  <a:pt x="47767" y="478070"/>
                  <a:pt x="59140" y="462147"/>
                  <a:pt x="47767" y="496266"/>
                </a:cubicBezTo>
                <a:cubicBezTo>
                  <a:pt x="50042" y="555406"/>
                  <a:pt x="46221" y="615098"/>
                  <a:pt x="54591" y="673687"/>
                </a:cubicBezTo>
                <a:cubicBezTo>
                  <a:pt x="55751" y="681806"/>
                  <a:pt x="69263" y="681536"/>
                  <a:pt x="75062" y="687335"/>
                </a:cubicBezTo>
                <a:cubicBezTo>
                  <a:pt x="105926" y="718200"/>
                  <a:pt x="69329" y="701348"/>
                  <a:pt x="109182" y="714630"/>
                </a:cubicBezTo>
                <a:cubicBezTo>
                  <a:pt x="111456" y="721454"/>
                  <a:pt x="118676" y="728423"/>
                  <a:pt x="116005" y="735102"/>
                </a:cubicBezTo>
                <a:cubicBezTo>
                  <a:pt x="112959" y="742717"/>
                  <a:pt x="101333" y="742951"/>
                  <a:pt x="95534" y="748750"/>
                </a:cubicBezTo>
                <a:cubicBezTo>
                  <a:pt x="89735" y="754549"/>
                  <a:pt x="86435" y="762397"/>
                  <a:pt x="81886" y="769221"/>
                </a:cubicBezTo>
                <a:cubicBezTo>
                  <a:pt x="77337" y="782869"/>
                  <a:pt x="76218" y="798195"/>
                  <a:pt x="68238" y="810165"/>
                </a:cubicBezTo>
                <a:cubicBezTo>
                  <a:pt x="63689" y="816989"/>
                  <a:pt x="57922" y="823142"/>
                  <a:pt x="54591" y="830636"/>
                </a:cubicBezTo>
                <a:cubicBezTo>
                  <a:pt x="48748" y="843782"/>
                  <a:pt x="45492" y="857932"/>
                  <a:pt x="40943" y="871580"/>
                </a:cubicBezTo>
                <a:cubicBezTo>
                  <a:pt x="38668" y="878404"/>
                  <a:pt x="38109" y="886066"/>
                  <a:pt x="34119" y="892051"/>
                </a:cubicBezTo>
                <a:cubicBezTo>
                  <a:pt x="29570" y="898875"/>
                  <a:pt x="23802" y="905028"/>
                  <a:pt x="20471" y="912523"/>
                </a:cubicBezTo>
                <a:cubicBezTo>
                  <a:pt x="14628" y="925669"/>
                  <a:pt x="6823" y="953466"/>
                  <a:pt x="6823" y="953466"/>
                </a:cubicBezTo>
                <a:cubicBezTo>
                  <a:pt x="4549" y="992135"/>
                  <a:pt x="0" y="1030737"/>
                  <a:pt x="0" y="1069472"/>
                </a:cubicBezTo>
                <a:cubicBezTo>
                  <a:pt x="0" y="1110478"/>
                  <a:pt x="2935" y="1151480"/>
                  <a:pt x="6823" y="1192302"/>
                </a:cubicBezTo>
                <a:cubicBezTo>
                  <a:pt x="7505" y="1199463"/>
                  <a:pt x="9153" y="1207157"/>
                  <a:pt x="13647" y="1212774"/>
                </a:cubicBezTo>
                <a:cubicBezTo>
                  <a:pt x="18770" y="1219178"/>
                  <a:pt x="27295" y="1221872"/>
                  <a:pt x="34119" y="1226421"/>
                </a:cubicBezTo>
                <a:cubicBezTo>
                  <a:pt x="52316" y="1281012"/>
                  <a:pt x="25021" y="1217324"/>
                  <a:pt x="61414" y="1253717"/>
                </a:cubicBezTo>
                <a:cubicBezTo>
                  <a:pt x="116163" y="1308466"/>
                  <a:pt x="62860" y="1286043"/>
                  <a:pt x="109182" y="1301484"/>
                </a:cubicBezTo>
                <a:cubicBezTo>
                  <a:pt x="134397" y="1339309"/>
                  <a:pt x="108402" y="1309392"/>
                  <a:pt x="143301" y="1328780"/>
                </a:cubicBezTo>
                <a:cubicBezTo>
                  <a:pt x="157639" y="1336746"/>
                  <a:pt x="168683" y="1350888"/>
                  <a:pt x="184244" y="1356075"/>
                </a:cubicBezTo>
                <a:lnTo>
                  <a:pt x="225188" y="1369723"/>
                </a:lnTo>
                <a:cubicBezTo>
                  <a:pt x="268406" y="1367448"/>
                  <a:pt x="313784" y="1376585"/>
                  <a:pt x="354841" y="1362899"/>
                </a:cubicBezTo>
                <a:cubicBezTo>
                  <a:pt x="368489" y="1358350"/>
                  <a:pt x="363940" y="1335604"/>
                  <a:pt x="368489" y="1321956"/>
                </a:cubicBezTo>
                <a:cubicBezTo>
                  <a:pt x="373821" y="1305962"/>
                  <a:pt x="386554" y="1261776"/>
                  <a:pt x="402608" y="1260541"/>
                </a:cubicBezTo>
                <a:lnTo>
                  <a:pt x="491319" y="1253717"/>
                </a:lnTo>
                <a:cubicBezTo>
                  <a:pt x="507744" y="1204441"/>
                  <a:pt x="491319" y="1263022"/>
                  <a:pt x="491319" y="1165007"/>
                </a:cubicBezTo>
                <a:cubicBezTo>
                  <a:pt x="491319" y="1151171"/>
                  <a:pt x="495141" y="1137570"/>
                  <a:pt x="498143" y="1124063"/>
                </a:cubicBezTo>
                <a:cubicBezTo>
                  <a:pt x="499703" y="1117041"/>
                  <a:pt x="499881" y="1108678"/>
                  <a:pt x="504967" y="1103592"/>
                </a:cubicBezTo>
                <a:cubicBezTo>
                  <a:pt x="510053" y="1098506"/>
                  <a:pt x="518614" y="1099043"/>
                  <a:pt x="525438" y="1096768"/>
                </a:cubicBezTo>
                <a:cubicBezTo>
                  <a:pt x="527713" y="1089944"/>
                  <a:pt x="527176" y="1081382"/>
                  <a:pt x="532262" y="1076296"/>
                </a:cubicBezTo>
                <a:cubicBezTo>
                  <a:pt x="543860" y="1064698"/>
                  <a:pt x="573205" y="1049001"/>
                  <a:pt x="573205" y="1049001"/>
                </a:cubicBezTo>
                <a:cubicBezTo>
                  <a:pt x="575480" y="1042177"/>
                  <a:pt x="576536" y="1034817"/>
                  <a:pt x="580029" y="1028529"/>
                </a:cubicBezTo>
                <a:cubicBezTo>
                  <a:pt x="587995" y="1014191"/>
                  <a:pt x="607325" y="987586"/>
                  <a:pt x="607325" y="987586"/>
                </a:cubicBezTo>
                <a:cubicBezTo>
                  <a:pt x="624477" y="936130"/>
                  <a:pt x="599346" y="997559"/>
                  <a:pt x="634620" y="953466"/>
                </a:cubicBezTo>
                <a:cubicBezTo>
                  <a:pt x="639113" y="947849"/>
                  <a:pt x="637951" y="939283"/>
                  <a:pt x="641444" y="932995"/>
                </a:cubicBezTo>
                <a:cubicBezTo>
                  <a:pt x="641456" y="932973"/>
                  <a:pt x="675557" y="881826"/>
                  <a:pt x="682388" y="871580"/>
                </a:cubicBezTo>
                <a:cubicBezTo>
                  <a:pt x="686937" y="864756"/>
                  <a:pt x="693441" y="858888"/>
                  <a:pt x="696035" y="851108"/>
                </a:cubicBezTo>
                <a:lnTo>
                  <a:pt x="709683" y="810165"/>
                </a:lnTo>
                <a:cubicBezTo>
                  <a:pt x="711958" y="803341"/>
                  <a:pt x="712517" y="795678"/>
                  <a:pt x="716507" y="789693"/>
                </a:cubicBezTo>
                <a:lnTo>
                  <a:pt x="730155" y="769221"/>
                </a:lnTo>
                <a:cubicBezTo>
                  <a:pt x="701075" y="812842"/>
                  <a:pt x="735842" y="823812"/>
                  <a:pt x="736979" y="82381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rPr>
              <a:t>Tần</a:t>
            </a:r>
            <a:endParaRPr lang="en-US" sz="2400" b="1" dirty="0">
              <a:solidFill>
                <a:srgbClr val="FF0000"/>
              </a:solidFill>
            </a:endParaRPr>
          </a:p>
        </p:txBody>
      </p:sp>
    </p:spTree>
    <p:extLst>
      <p:ext uri="{BB962C8B-B14F-4D97-AF65-F5344CB8AC3E}">
        <p14:creationId xmlns:p14="http://schemas.microsoft.com/office/powerpoint/2010/main" val="160962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up)">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2"/>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up)">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C:\Users\HP\OneDrive\Desktop\Screenshot_3.png"/>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118"/>
            <a:ext cx="2971800" cy="2493498"/>
          </a:xfrm>
          <a:prstGeom prst="rect">
            <a:avLst/>
          </a:prstGeom>
          <a:noFill/>
          <a:ln>
            <a:noFill/>
          </a:ln>
        </p:spPr>
      </p:pic>
      <p:sp>
        <p:nvSpPr>
          <p:cNvPr id="4" name="Content Placeholder 3"/>
          <p:cNvSpPr>
            <a:spLocks noGrp="1"/>
          </p:cNvSpPr>
          <p:nvPr>
            <p:ph idx="1"/>
          </p:nvPr>
        </p:nvSpPr>
        <p:spPr>
          <a:xfrm>
            <a:off x="2209800" y="209550"/>
            <a:ext cx="6934200" cy="4876800"/>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marL="0" indent="0" algn="just">
              <a:buNone/>
            </a:pPr>
            <a:endParaRPr lang="en-US" sz="2400" b="1" dirty="0" smtClean="0">
              <a:solidFill>
                <a:schemeClr val="tx1"/>
              </a:solidFill>
              <a:latin typeface="Times New Roman" panose="02020603050405020304" pitchFamily="18" charset="0"/>
              <a:cs typeface="Times New Roman" panose="02020603050405020304" pitchFamily="18" charset="0"/>
            </a:endParaRPr>
          </a:p>
          <a:p>
            <a:pPr marL="0" indent="0" algn="just">
              <a:buNone/>
            </a:pPr>
            <a:r>
              <a:rPr lang="vi-VN" sz="2200" b="1" dirty="0" smtClean="0">
                <a:solidFill>
                  <a:schemeClr val="tx1"/>
                </a:solidFill>
                <a:latin typeface="Times New Roman" panose="02020603050405020304" pitchFamily="18" charset="0"/>
                <a:cs typeface="Times New Roman" panose="02020603050405020304" pitchFamily="18" charset="0"/>
              </a:rPr>
              <a:t>Tần </a:t>
            </a:r>
            <a:r>
              <a:rPr lang="vi-VN" sz="2200" b="1" dirty="0">
                <a:solidFill>
                  <a:schemeClr val="tx1"/>
                </a:solidFill>
                <a:latin typeface="Times New Roman" panose="02020603050405020304" pitchFamily="18" charset="0"/>
                <a:cs typeface="Times New Roman" panose="02020603050405020304" pitchFamily="18" charset="0"/>
              </a:rPr>
              <a:t>Thủy Hoàng sinh ngày 18 tháng 2 năm 259 TCN, mất ngày 11 tháng 7 năm 210 TCN. Ông là vị vua thứ 36 của nước Tần, đồng thời là Hoàng đế đầu tiên thống nhất Trung Hoa sau khi tiêu diệt các nước chư hầu, chấm dứt thời kỳ Chiến Quốc vào năm 221 TCN. Ông lên ngôi Tần vương năm 13 tuổi và trở thành Hoàng đế năm 38 tuổi. Thay vì tiếp tục xưng vương như các vị vua thời nhà Thương và nhà Chu, để đánh dấu mốc cho việc thống nhất Trung Hoa và chứng tỏ nhà Tần còn vĩ đại hơn các triều đại trước, ông tự tạo ra một danh hiệu mới là "Hoàng đế" và tự gọi mình là Thủy Hoàng đế.</a:t>
            </a:r>
          </a:p>
          <a:p>
            <a:pPr marL="0" indent="0" algn="just">
              <a:buNone/>
            </a:pPr>
            <a:endParaRPr lang="vi-VN"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26082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83" y="-44139"/>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34530" y="283547"/>
            <a:ext cx="7772400" cy="400110"/>
          </a:xfrm>
          <a:prstGeom prst="rect">
            <a:avLst/>
          </a:prstGeom>
          <a:solidFill>
            <a:srgbClr val="00B0F0"/>
          </a:solidFill>
        </p:spPr>
        <p:txBody>
          <a:bodyPr wrap="square" rtlCol="0">
            <a:spAutoFit/>
          </a:bodyPr>
          <a:lstStyle/>
          <a:p>
            <a:pPr algn="ctr"/>
            <a:r>
              <a:rPr lang="vi-VN" sz="2000" b="1" dirty="0">
                <a:solidFill>
                  <a:srgbClr val="002060"/>
                </a:solidFill>
                <a:latin typeface="Times New Roman" panose="02020603050405020304" pitchFamily="18" charset="0"/>
                <a:cs typeface="Times New Roman" panose="02020603050405020304" pitchFamily="18" charset="0"/>
              </a:rPr>
              <a:t>BÀI </a:t>
            </a:r>
            <a:r>
              <a:rPr lang="en-US" sz="2000" b="1" dirty="0" smtClean="0">
                <a:solidFill>
                  <a:srgbClr val="002060"/>
                </a:solidFill>
                <a:latin typeface="Times New Roman" panose="02020603050405020304" pitchFamily="18" charset="0"/>
                <a:cs typeface="Times New Roman" panose="02020603050405020304" pitchFamily="18" charset="0"/>
              </a:rPr>
              <a:t>8: TRUNG QUỐC TỪ THỜI  </a:t>
            </a:r>
            <a:r>
              <a:rPr lang="vi-VN" sz="2000" b="1" dirty="0" smtClean="0">
                <a:solidFill>
                  <a:srgbClr val="002060"/>
                </a:solidFill>
                <a:latin typeface="Times New Roman" panose="02020603050405020304" pitchFamily="18" charset="0"/>
                <a:cs typeface="Times New Roman" panose="02020603050405020304" pitchFamily="18" charset="0"/>
              </a:rPr>
              <a:t>CỔ ĐẠI</a:t>
            </a:r>
            <a:r>
              <a:rPr lang="en-US" sz="2000" b="1" dirty="0" smtClean="0">
                <a:solidFill>
                  <a:srgbClr val="002060"/>
                </a:solidFill>
                <a:latin typeface="Times New Roman" panose="02020603050405020304" pitchFamily="18" charset="0"/>
                <a:cs typeface="Times New Roman" panose="02020603050405020304" pitchFamily="18" charset="0"/>
              </a:rPr>
              <a:t> ĐẾN THẾ KỈ THỨ VII</a:t>
            </a:r>
            <a:endParaRPr lang="en-US" sz="20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7" name="Rounded Rectangle 6"/>
          <p:cNvSpPr/>
          <p:nvPr/>
        </p:nvSpPr>
        <p:spPr>
          <a:xfrm>
            <a:off x="116403" y="759811"/>
            <a:ext cx="8004670" cy="802853"/>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sz="1600" b="1" dirty="0">
                <a:solidFill>
                  <a:schemeClr val="tx1"/>
                </a:solidFill>
                <a:latin typeface="Times New Roman" panose="02020603050405020304" pitchFamily="18" charset="0"/>
                <a:cs typeface="Times New Roman" panose="02020603050405020304" pitchFamily="18" charset="0"/>
              </a:rPr>
              <a:t>II. </a:t>
            </a:r>
            <a:r>
              <a:rPr lang="vi-VN" sz="1600" b="1" dirty="0" smtClean="0">
                <a:solidFill>
                  <a:schemeClr val="tx1"/>
                </a:solidFill>
                <a:latin typeface="Times New Roman" panose="02020603050405020304" pitchFamily="18" charset="0"/>
                <a:cs typeface="Times New Roman" panose="02020603050405020304" pitchFamily="18" charset="0"/>
              </a:rPr>
              <a:t>QUÁ </a:t>
            </a:r>
            <a:r>
              <a:rPr lang="vi-VN" sz="1600" b="1" dirty="0">
                <a:solidFill>
                  <a:schemeClr val="tx1"/>
                </a:solidFill>
                <a:latin typeface="Times New Roman" panose="02020603050405020304" pitchFamily="18" charset="0"/>
                <a:cs typeface="Times New Roman" panose="02020603050405020304" pitchFamily="18" charset="0"/>
              </a:rPr>
              <a:t>TRÌNH THỐNG NHẤT </a:t>
            </a:r>
            <a:r>
              <a:rPr lang="en-US" sz="1600" b="1" dirty="0" smtClean="0">
                <a:solidFill>
                  <a:schemeClr val="tx1"/>
                </a:solidFill>
                <a:latin typeface="Times New Roman" panose="02020603050405020304" pitchFamily="18" charset="0"/>
                <a:cs typeface="Times New Roman" panose="02020603050405020304" pitchFamily="18" charset="0"/>
              </a:rPr>
              <a:t> </a:t>
            </a:r>
            <a:r>
              <a:rPr lang="vi-VN" sz="1600" b="1" dirty="0" smtClean="0">
                <a:solidFill>
                  <a:schemeClr val="tx1"/>
                </a:solidFill>
                <a:latin typeface="Times New Roman" panose="02020603050405020304" pitchFamily="18" charset="0"/>
                <a:cs typeface="Times New Roman" panose="02020603050405020304" pitchFamily="18" charset="0"/>
              </a:rPr>
              <a:t>VÀ </a:t>
            </a:r>
            <a:r>
              <a:rPr lang="en-US" sz="1600" b="1" dirty="0" smtClean="0">
                <a:solidFill>
                  <a:schemeClr val="tx1"/>
                </a:solidFill>
                <a:latin typeface="Times New Roman" panose="02020603050405020304" pitchFamily="18" charset="0"/>
                <a:cs typeface="Times New Roman" panose="02020603050405020304" pitchFamily="18" charset="0"/>
              </a:rPr>
              <a:t>X</a:t>
            </a:r>
            <a:r>
              <a:rPr lang="vi-VN" sz="1600" b="1" dirty="0" smtClean="0">
                <a:solidFill>
                  <a:schemeClr val="tx1"/>
                </a:solidFill>
                <a:latin typeface="Times New Roman" panose="02020603050405020304" pitchFamily="18" charset="0"/>
                <a:cs typeface="Times New Roman" panose="02020603050405020304" pitchFamily="18" charset="0"/>
              </a:rPr>
              <a:t>ÁC </a:t>
            </a:r>
            <a:r>
              <a:rPr lang="vi-VN" sz="1600" b="1" dirty="0">
                <a:solidFill>
                  <a:schemeClr val="tx1"/>
                </a:solidFill>
                <a:latin typeface="Times New Roman" panose="02020603050405020304" pitchFamily="18" charset="0"/>
                <a:cs typeface="Times New Roman" panose="02020603050405020304" pitchFamily="18" charset="0"/>
              </a:rPr>
              <a:t>LẬP </a:t>
            </a:r>
            <a:r>
              <a:rPr lang="vi-VN" sz="1600" b="1" dirty="0" smtClean="0">
                <a:solidFill>
                  <a:schemeClr val="tx1"/>
                </a:solidFill>
                <a:latin typeface="Times New Roman" panose="02020603050405020304" pitchFamily="18" charset="0"/>
                <a:cs typeface="Times New Roman" panose="02020603050405020304" pitchFamily="18" charset="0"/>
              </a:rPr>
              <a:t>CH</a:t>
            </a:r>
            <a:r>
              <a:rPr lang="en-US" sz="1600" b="1" dirty="0" smtClean="0">
                <a:solidFill>
                  <a:schemeClr val="tx1"/>
                </a:solidFill>
                <a:latin typeface="Times New Roman" panose="02020603050405020304" pitchFamily="18" charset="0"/>
                <a:cs typeface="Times New Roman" panose="02020603050405020304" pitchFamily="18" charset="0"/>
              </a:rPr>
              <a:t>Ế</a:t>
            </a:r>
            <a:r>
              <a:rPr lang="vi-VN" sz="1600" b="1" dirty="0" smtClean="0">
                <a:solidFill>
                  <a:schemeClr val="tx1"/>
                </a:solidFill>
                <a:latin typeface="Times New Roman" panose="02020603050405020304" pitchFamily="18" charset="0"/>
                <a:cs typeface="Times New Roman" panose="02020603050405020304" pitchFamily="18" charset="0"/>
              </a:rPr>
              <a:t> ĐỘ</a:t>
            </a:r>
            <a:r>
              <a:rPr lang="en-US" sz="1600" b="1" dirty="0" smtClean="0">
                <a:solidFill>
                  <a:schemeClr val="tx1"/>
                </a:solidFill>
                <a:latin typeface="Times New Roman" panose="02020603050405020304" pitchFamily="18" charset="0"/>
                <a:cs typeface="Times New Roman" panose="02020603050405020304" pitchFamily="18" charset="0"/>
              </a:rPr>
              <a:t> </a:t>
            </a:r>
            <a:r>
              <a:rPr lang="vi-VN" sz="1600" b="1" dirty="0" smtClean="0">
                <a:solidFill>
                  <a:schemeClr val="tx1"/>
                </a:solidFill>
                <a:latin typeface="Times New Roman" panose="02020603050405020304" pitchFamily="18" charset="0"/>
                <a:cs typeface="Times New Roman" panose="02020603050405020304" pitchFamily="18" charset="0"/>
              </a:rPr>
              <a:t>PHONG </a:t>
            </a:r>
            <a:r>
              <a:rPr lang="vi-VN" sz="1600" b="1" dirty="0">
                <a:solidFill>
                  <a:schemeClr val="tx1"/>
                </a:solidFill>
                <a:latin typeface="Times New Roman" panose="02020603050405020304" pitchFamily="18" charset="0"/>
                <a:cs typeface="Times New Roman" panose="02020603050405020304" pitchFamily="18" charset="0"/>
              </a:rPr>
              <a:t>KIÊN DƯỚI THỜI TẦN THUỶ </a:t>
            </a:r>
            <a:r>
              <a:rPr lang="vi-VN" sz="1600" b="1" dirty="0" smtClean="0">
                <a:solidFill>
                  <a:schemeClr val="tx1"/>
                </a:solidFill>
                <a:latin typeface="Times New Roman" panose="02020603050405020304" pitchFamily="18" charset="0"/>
                <a:cs typeface="Times New Roman" panose="02020603050405020304" pitchFamily="18" charset="0"/>
              </a:rPr>
              <a:t>HOÀN</a:t>
            </a:r>
            <a:r>
              <a:rPr lang="en-US" sz="1600" b="1" dirty="0" smtClean="0">
                <a:solidFill>
                  <a:schemeClr val="tx1"/>
                </a:solidFill>
                <a:latin typeface="Times New Roman" panose="02020603050405020304" pitchFamily="18" charset="0"/>
                <a:cs typeface="Times New Roman" panose="02020603050405020304" pitchFamily="18" charset="0"/>
              </a:rPr>
              <a:t>G</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1092" y="1694463"/>
            <a:ext cx="5851140" cy="400110"/>
          </a:xfrm>
          <a:prstGeom prst="rect">
            <a:avLst/>
          </a:prstGeom>
          <a:solidFill>
            <a:schemeClr val="bg1"/>
          </a:solidFill>
        </p:spPr>
        <p:txBody>
          <a:bodyPr wrap="square">
            <a:spAutoFit/>
          </a:bodyPr>
          <a:lstStyle/>
          <a:p>
            <a:r>
              <a:rPr lang="vi-VN" sz="2000" dirty="0" smtClean="0">
                <a:solidFill>
                  <a:srgbClr val="C00000"/>
                </a:solidFill>
                <a:latin typeface="Times New Roman" panose="02020603050405020304" pitchFamily="18" charset="0"/>
                <a:cs typeface="Times New Roman" panose="02020603050405020304" pitchFamily="18" charset="0"/>
              </a:rPr>
              <a:t>Sơ </a:t>
            </a:r>
            <a:r>
              <a:rPr lang="vi-VN" sz="2000" dirty="0">
                <a:solidFill>
                  <a:srgbClr val="C00000"/>
                </a:solidFill>
                <a:latin typeface="Times New Roman" panose="02020603050405020304" pitchFamily="18" charset="0"/>
                <a:cs typeface="Times New Roman" panose="02020603050405020304" pitchFamily="18" charset="0"/>
              </a:rPr>
              <a:t>lược quá trình thống nhất lãnh thổ của nhà Tần</a:t>
            </a:r>
            <a:endParaRPr lang="en-US" sz="2000"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42194" y="2247186"/>
            <a:ext cx="8849406" cy="1200329"/>
          </a:xfrm>
          <a:prstGeom prst="rect">
            <a:avLst/>
          </a:prstGeom>
        </p:spPr>
        <p:txBody>
          <a:bodyPr wrap="square">
            <a:spAutoFit/>
          </a:bodyPr>
          <a:lstStyle/>
          <a:p>
            <a:r>
              <a:rPr lang="en-US" dirty="0" smtClean="0">
                <a:solidFill>
                  <a:schemeClr val="bg1"/>
                </a:solidFill>
                <a:latin typeface="Times New Roman" panose="02020603050405020304" pitchFamily="18" charset="0"/>
                <a:cs typeface="Times New Roman" panose="02020603050405020304" pitchFamily="18" charset="0"/>
              </a:rPr>
              <a:t>- </a:t>
            </a:r>
            <a:r>
              <a:rPr lang="vi-VN" dirty="0" smtClean="0">
                <a:solidFill>
                  <a:schemeClr val="bg1"/>
                </a:solidFill>
                <a:latin typeface="Times New Roman" panose="02020603050405020304" pitchFamily="18" charset="0"/>
                <a:cs typeface="Times New Roman" panose="02020603050405020304" pitchFamily="18" charset="0"/>
              </a:rPr>
              <a:t>Thời </a:t>
            </a:r>
            <a:r>
              <a:rPr lang="vi-VN" dirty="0">
                <a:solidFill>
                  <a:schemeClr val="bg1"/>
                </a:solidFill>
                <a:latin typeface="Times New Roman" panose="02020603050405020304" pitchFamily="18" charset="0"/>
                <a:cs typeface="Times New Roman" panose="02020603050405020304" pitchFamily="18" charset="0"/>
              </a:rPr>
              <a:t>cổ đại </a:t>
            </a:r>
            <a:r>
              <a:rPr lang="vi-VN" dirty="0" smtClean="0">
                <a:solidFill>
                  <a:schemeClr val="bg1"/>
                </a:solidFill>
                <a:latin typeface="Times New Roman" panose="02020603050405020304" pitchFamily="18" charset="0"/>
                <a:cs typeface="Times New Roman" panose="02020603050405020304" pitchFamily="18" charset="0"/>
              </a:rPr>
              <a:t>Ở</a:t>
            </a:r>
            <a:r>
              <a:rPr lang="en-US" dirty="0" smtClean="0">
                <a:solidFill>
                  <a:schemeClr val="bg1"/>
                </a:solidFill>
                <a:latin typeface="Times New Roman" panose="02020603050405020304" pitchFamily="18" charset="0"/>
                <a:cs typeface="Times New Roman" panose="02020603050405020304" pitchFamily="18" charset="0"/>
              </a:rPr>
              <a:t> </a:t>
            </a:r>
            <a:r>
              <a:rPr lang="vi-VN" dirty="0" smtClean="0">
                <a:solidFill>
                  <a:schemeClr val="bg1"/>
                </a:solidFill>
                <a:latin typeface="Times New Roman" panose="02020603050405020304" pitchFamily="18" charset="0"/>
                <a:cs typeface="Times New Roman" panose="02020603050405020304" pitchFamily="18" charset="0"/>
              </a:rPr>
              <a:t>Trung </a:t>
            </a:r>
            <a:r>
              <a:rPr lang="vi-VN" dirty="0">
                <a:solidFill>
                  <a:schemeClr val="bg1"/>
                </a:solidFill>
                <a:latin typeface="Times New Roman" panose="02020603050405020304" pitchFamily="18" charset="0"/>
                <a:cs typeface="Times New Roman" panose="02020603050405020304" pitchFamily="18" charset="0"/>
              </a:rPr>
              <a:t>Quốc kéo dài khoảng 2000 năm, gắn liền với ba triều đại kế tiếp nhau</a:t>
            </a:r>
          </a:p>
          <a:p>
            <a:r>
              <a:rPr lang="vi-VN" dirty="0">
                <a:solidFill>
                  <a:schemeClr val="bg1"/>
                </a:solidFill>
                <a:latin typeface="Times New Roman" panose="02020603050405020304" pitchFamily="18" charset="0"/>
                <a:cs typeface="Times New Roman" panose="02020603050405020304" pitchFamily="18" charset="0"/>
              </a:rPr>
              <a:t>là nhà Hạ, nhà Thương và nhà Chu</a:t>
            </a:r>
            <a:r>
              <a:rPr lang="vi-VN" dirty="0" smtClean="0">
                <a:solidFill>
                  <a:schemeClr val="bg1"/>
                </a:solidFill>
                <a:latin typeface="Times New Roman" panose="02020603050405020304" pitchFamily="18" charset="0"/>
                <a:cs typeface="Times New Roman" panose="02020603050405020304" pitchFamily="18" charset="0"/>
              </a:rPr>
              <a:t>.</a:t>
            </a:r>
            <a:r>
              <a:rPr lang="vi-VN" dirty="0">
                <a:solidFill>
                  <a:schemeClr val="bg1"/>
                </a:solidFill>
                <a:latin typeface="Times New Roman" panose="02020603050405020304" pitchFamily="18" charset="0"/>
                <a:cs typeface="Times New Roman" panose="02020603050405020304" pitchFamily="18" charset="0"/>
              </a:rPr>
              <a:t> Giữa các </a:t>
            </a:r>
            <a:r>
              <a:rPr lang="vi-VN" dirty="0" smtClean="0">
                <a:solidFill>
                  <a:schemeClr val="bg1"/>
                </a:solidFill>
                <a:latin typeface="Times New Roman" panose="02020603050405020304" pitchFamily="18" charset="0"/>
                <a:cs typeface="Times New Roman" panose="02020603050405020304" pitchFamily="18" charset="0"/>
              </a:rPr>
              <a:t>nước</a:t>
            </a:r>
            <a:r>
              <a:rPr lang="en-US" dirty="0" smtClean="0">
                <a:solidFill>
                  <a:schemeClr val="bg1"/>
                </a:solidFill>
                <a:latin typeface="Times New Roman" panose="02020603050405020304" pitchFamily="18" charset="0"/>
                <a:cs typeface="Times New Roman" panose="02020603050405020304" pitchFamily="18" charset="0"/>
              </a:rPr>
              <a:t> </a:t>
            </a:r>
            <a:r>
              <a:rPr lang="vi-VN" dirty="0" smtClean="0">
                <a:solidFill>
                  <a:schemeClr val="bg1"/>
                </a:solidFill>
                <a:latin typeface="Times New Roman" panose="02020603050405020304" pitchFamily="18" charset="0"/>
                <a:cs typeface="Times New Roman" panose="02020603050405020304" pitchFamily="18" charset="0"/>
              </a:rPr>
              <a:t>thường </a:t>
            </a:r>
            <a:r>
              <a:rPr lang="vi-VN" dirty="0">
                <a:solidFill>
                  <a:schemeClr val="bg1"/>
                </a:solidFill>
                <a:latin typeface="Times New Roman" panose="02020603050405020304" pitchFamily="18" charset="0"/>
                <a:cs typeface="Times New Roman" panose="02020603050405020304" pitchFamily="18" charset="0"/>
              </a:rPr>
              <a:t>xuyên xảy ra chiến tranh nhằm thôn tính lẫn nhau.</a:t>
            </a:r>
            <a:endParaRPr lang="en-US" dirty="0">
              <a:solidFill>
                <a:schemeClr val="bg1"/>
              </a:solidFill>
              <a:latin typeface="Times New Roman" panose="02020603050405020304" pitchFamily="18" charset="0"/>
              <a:cs typeface="Times New Roman" panose="02020603050405020304" pitchFamily="18" charset="0"/>
            </a:endParaRPr>
          </a:p>
          <a:p>
            <a:endParaRPr lang="vi-VN"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9920" y="3199035"/>
            <a:ext cx="9906000" cy="1200329"/>
          </a:xfrm>
          <a:prstGeom prst="rect">
            <a:avLst/>
          </a:prstGeom>
        </p:spPr>
        <p:txBody>
          <a:bodyPr wrap="square">
            <a:spAutoFit/>
          </a:bodyPr>
          <a:lstStyle/>
          <a:p>
            <a:r>
              <a:rPr lang="en-US" dirty="0" smtClean="0">
                <a:solidFill>
                  <a:schemeClr val="bg1"/>
                </a:solidFill>
                <a:latin typeface="+mj-lt"/>
              </a:rPr>
              <a:t>- </a:t>
            </a:r>
            <a:r>
              <a:rPr lang="vi-VN" dirty="0" smtClean="0">
                <a:solidFill>
                  <a:schemeClr val="bg1"/>
                </a:solidFill>
                <a:latin typeface="+mj-lt"/>
              </a:rPr>
              <a:t>Đến </a:t>
            </a:r>
            <a:r>
              <a:rPr lang="vi-VN" dirty="0">
                <a:solidFill>
                  <a:schemeClr val="bg1"/>
                </a:solidFill>
                <a:latin typeface="+mj-lt"/>
              </a:rPr>
              <a:t>cuối thời nhà Chu, </a:t>
            </a:r>
            <a:r>
              <a:rPr lang="vi-VN" dirty="0" smtClean="0">
                <a:solidFill>
                  <a:schemeClr val="bg1"/>
                </a:solidFill>
                <a:latin typeface="+mj-lt"/>
              </a:rPr>
              <a:t>nước</a:t>
            </a:r>
            <a:r>
              <a:rPr lang="en-US" dirty="0" smtClean="0">
                <a:solidFill>
                  <a:schemeClr val="bg1"/>
                </a:solidFill>
                <a:latin typeface="+mj-lt"/>
              </a:rPr>
              <a:t> </a:t>
            </a:r>
            <a:r>
              <a:rPr lang="vi-VN" dirty="0" smtClean="0">
                <a:solidFill>
                  <a:schemeClr val="bg1"/>
                </a:solidFill>
                <a:latin typeface="+mj-lt"/>
              </a:rPr>
              <a:t>Tần </a:t>
            </a:r>
            <a:r>
              <a:rPr lang="vi-VN" dirty="0">
                <a:solidFill>
                  <a:schemeClr val="bg1"/>
                </a:solidFill>
                <a:latin typeface="+mj-lt"/>
              </a:rPr>
              <a:t>dần mạnh lên.Tần Doanh Chính đã lần lượt đánh chiếm</a:t>
            </a:r>
          </a:p>
          <a:p>
            <a:r>
              <a:rPr lang="vi-VN" dirty="0">
                <a:solidFill>
                  <a:schemeClr val="bg1"/>
                </a:solidFill>
                <a:latin typeface="+mj-lt"/>
              </a:rPr>
              <a:t>các nước, thống </a:t>
            </a:r>
            <a:r>
              <a:rPr lang="vi-VN" dirty="0" smtClean="0">
                <a:solidFill>
                  <a:schemeClr val="bg1"/>
                </a:solidFill>
                <a:latin typeface="+mj-lt"/>
              </a:rPr>
              <a:t>nhất</a:t>
            </a:r>
            <a:r>
              <a:rPr lang="en-US" dirty="0" smtClean="0">
                <a:solidFill>
                  <a:schemeClr val="bg1"/>
                </a:solidFill>
                <a:latin typeface="+mj-lt"/>
              </a:rPr>
              <a:t> </a:t>
            </a:r>
            <a:r>
              <a:rPr lang="vi-VN" dirty="0" smtClean="0">
                <a:solidFill>
                  <a:schemeClr val="bg1"/>
                </a:solidFill>
                <a:latin typeface="+mj-lt"/>
              </a:rPr>
              <a:t>Trung </a:t>
            </a:r>
            <a:r>
              <a:rPr lang="vi-VN" dirty="0">
                <a:solidFill>
                  <a:schemeClr val="bg1"/>
                </a:solidFill>
                <a:latin typeface="+mj-lt"/>
              </a:rPr>
              <a:t>Quốc.</a:t>
            </a:r>
          </a:p>
          <a:p>
            <a:pPr marL="285750" indent="-285750">
              <a:buFontTx/>
              <a:buChar char="-"/>
            </a:pPr>
            <a:r>
              <a:rPr lang="vi-VN" dirty="0" smtClean="0">
                <a:solidFill>
                  <a:schemeClr val="bg1"/>
                </a:solidFill>
                <a:latin typeface="+mj-lt"/>
              </a:rPr>
              <a:t>Năm </a:t>
            </a:r>
            <a:r>
              <a:rPr lang="vi-VN" dirty="0">
                <a:solidFill>
                  <a:schemeClr val="bg1"/>
                </a:solidFill>
                <a:latin typeface="+mj-lt"/>
              </a:rPr>
              <a:t>221 TCN, </a:t>
            </a:r>
            <a:r>
              <a:rPr lang="en-US" dirty="0" err="1" smtClean="0">
                <a:solidFill>
                  <a:schemeClr val="bg1"/>
                </a:solidFill>
                <a:latin typeface="+mj-lt"/>
              </a:rPr>
              <a:t>ông</a:t>
            </a:r>
            <a:r>
              <a:rPr lang="vi-VN" dirty="0" smtClean="0">
                <a:solidFill>
                  <a:schemeClr val="bg1"/>
                </a:solidFill>
                <a:latin typeface="+mj-lt"/>
              </a:rPr>
              <a:t> </a:t>
            </a:r>
            <a:r>
              <a:rPr lang="vi-VN" dirty="0">
                <a:solidFill>
                  <a:schemeClr val="bg1"/>
                </a:solidFill>
                <a:latin typeface="+mj-lt"/>
              </a:rPr>
              <a:t>lên ngôi hoàng đế, lấy hiệu </a:t>
            </a:r>
            <a:r>
              <a:rPr lang="vi-VN" dirty="0" smtClean="0">
                <a:solidFill>
                  <a:schemeClr val="bg1"/>
                </a:solidFill>
                <a:latin typeface="+mj-lt"/>
              </a:rPr>
              <a:t>là</a:t>
            </a:r>
            <a:r>
              <a:rPr lang="en-US" dirty="0" smtClean="0">
                <a:solidFill>
                  <a:schemeClr val="bg1"/>
                </a:solidFill>
                <a:latin typeface="+mj-lt"/>
              </a:rPr>
              <a:t> </a:t>
            </a:r>
            <a:r>
              <a:rPr lang="vi-VN" dirty="0" smtClean="0">
                <a:solidFill>
                  <a:schemeClr val="bg1"/>
                </a:solidFill>
                <a:latin typeface="+mj-lt"/>
              </a:rPr>
              <a:t>TầnThuỷ </a:t>
            </a:r>
            <a:r>
              <a:rPr lang="vi-VN" dirty="0">
                <a:solidFill>
                  <a:schemeClr val="bg1"/>
                </a:solidFill>
                <a:latin typeface="+mj-lt"/>
              </a:rPr>
              <a:t>Hoàng, </a:t>
            </a:r>
            <a:r>
              <a:rPr lang="vi-VN" dirty="0" smtClean="0">
                <a:solidFill>
                  <a:schemeClr val="bg1"/>
                </a:solidFill>
                <a:latin typeface="+mj-lt"/>
              </a:rPr>
              <a:t>thực</a:t>
            </a:r>
            <a:r>
              <a:rPr lang="en-US" dirty="0" smtClean="0">
                <a:solidFill>
                  <a:schemeClr val="bg1"/>
                </a:solidFill>
                <a:latin typeface="+mj-lt"/>
              </a:rPr>
              <a:t> </a:t>
            </a:r>
            <a:r>
              <a:rPr lang="vi-VN" dirty="0" smtClean="0">
                <a:solidFill>
                  <a:schemeClr val="bg1"/>
                </a:solidFill>
                <a:latin typeface="+mj-lt"/>
              </a:rPr>
              <a:t>hiện </a:t>
            </a:r>
            <a:r>
              <a:rPr lang="vi-VN" dirty="0">
                <a:solidFill>
                  <a:schemeClr val="bg1"/>
                </a:solidFill>
                <a:latin typeface="+mj-lt"/>
              </a:rPr>
              <a:t>nhiều chính </a:t>
            </a:r>
            <a:endParaRPr lang="en-US" dirty="0" smtClean="0">
              <a:solidFill>
                <a:schemeClr val="bg1"/>
              </a:solidFill>
              <a:latin typeface="+mj-lt"/>
            </a:endParaRPr>
          </a:p>
          <a:p>
            <a:r>
              <a:rPr lang="vi-VN" dirty="0" smtClean="0">
                <a:solidFill>
                  <a:schemeClr val="bg1"/>
                </a:solidFill>
                <a:latin typeface="+mj-lt"/>
              </a:rPr>
              <a:t>sách</a:t>
            </a:r>
            <a:r>
              <a:rPr lang="vi-VN" dirty="0">
                <a:solidFill>
                  <a:schemeClr val="bg1"/>
                </a:solidFill>
                <a:latin typeface="+mj-lt"/>
              </a:rPr>
              <a:t>, đặt nền móng cho </a:t>
            </a:r>
            <a:r>
              <a:rPr lang="vi-VN" dirty="0" smtClean="0">
                <a:solidFill>
                  <a:schemeClr val="bg1"/>
                </a:solidFill>
                <a:latin typeface="+mj-lt"/>
              </a:rPr>
              <a:t>sự</a:t>
            </a:r>
            <a:r>
              <a:rPr lang="en-US" dirty="0" smtClean="0">
                <a:solidFill>
                  <a:schemeClr val="bg1"/>
                </a:solidFill>
                <a:latin typeface="+mj-lt"/>
              </a:rPr>
              <a:t> </a:t>
            </a:r>
            <a:r>
              <a:rPr lang="vi-VN" dirty="0" smtClean="0">
                <a:solidFill>
                  <a:schemeClr val="bg1"/>
                </a:solidFill>
                <a:latin typeface="+mj-lt"/>
              </a:rPr>
              <a:t>thống </a:t>
            </a:r>
            <a:r>
              <a:rPr lang="vi-VN" dirty="0">
                <a:solidFill>
                  <a:schemeClr val="bg1"/>
                </a:solidFill>
                <a:latin typeface="+mj-lt"/>
              </a:rPr>
              <a:t>nhất và phát triển lâu dài củaTrung </a:t>
            </a:r>
            <a:r>
              <a:rPr lang="vi-VN" dirty="0" smtClean="0">
                <a:solidFill>
                  <a:schemeClr val="bg1"/>
                </a:solidFill>
                <a:latin typeface="+mj-lt"/>
              </a:rPr>
              <a:t>Quốc</a:t>
            </a:r>
            <a:r>
              <a:rPr lang="en-US" dirty="0" smtClean="0">
                <a:solidFill>
                  <a:schemeClr val="bg1"/>
                </a:solidFill>
                <a:latin typeface="+mj-lt"/>
              </a:rPr>
              <a:t> </a:t>
            </a:r>
            <a:r>
              <a:rPr lang="vi-VN" dirty="0" smtClean="0">
                <a:solidFill>
                  <a:schemeClr val="bg1"/>
                </a:solidFill>
                <a:latin typeface="+mj-lt"/>
              </a:rPr>
              <a:t>về </a:t>
            </a:r>
            <a:r>
              <a:rPr lang="vi-VN" dirty="0">
                <a:solidFill>
                  <a:schemeClr val="bg1"/>
                </a:solidFill>
                <a:latin typeface="+mj-lt"/>
              </a:rPr>
              <a:t>sau.</a:t>
            </a:r>
            <a:endParaRPr lang="en-US" dirty="0">
              <a:solidFill>
                <a:schemeClr val="bg1"/>
              </a:solidFill>
              <a:latin typeface="+mj-lt"/>
            </a:endParaRPr>
          </a:p>
        </p:txBody>
      </p:sp>
    </p:spTree>
    <p:extLst>
      <p:ext uri="{BB962C8B-B14F-4D97-AF65-F5344CB8AC3E}">
        <p14:creationId xmlns:p14="http://schemas.microsoft.com/office/powerpoint/2010/main" val="115943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3839626" cy="25717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199" y="-29286"/>
            <a:ext cx="3733801" cy="27720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656597"/>
            <a:ext cx="9220200" cy="2403862"/>
          </a:xfrm>
          <a:prstGeom prst="rect">
            <a:avLst/>
          </a:prstGeom>
        </p:spPr>
      </p:pic>
      <p:sp>
        <p:nvSpPr>
          <p:cNvPr id="7" name="TextBox 6"/>
          <p:cNvSpPr txBox="1"/>
          <p:nvPr/>
        </p:nvSpPr>
        <p:spPr>
          <a:xfrm>
            <a:off x="3962997" y="742950"/>
            <a:ext cx="1371599" cy="830997"/>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TRUNG QUỐC</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970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HP\OneDrive\Desktop\Screenshot_3.pn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2052"/>
            <a:ext cx="4114800" cy="3407898"/>
          </a:xfrm>
          <a:prstGeom prst="rect">
            <a:avLst/>
          </a:prstGeom>
          <a:noFill/>
          <a:ln>
            <a:noFill/>
          </a:ln>
        </p:spPr>
      </p:pic>
      <p:sp>
        <p:nvSpPr>
          <p:cNvPr id="5" name="Vertical Scroll 4"/>
          <p:cNvSpPr/>
          <p:nvPr/>
        </p:nvSpPr>
        <p:spPr>
          <a:xfrm>
            <a:off x="4572000" y="24168"/>
            <a:ext cx="4572000" cy="4876800"/>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smtClean="0">
              <a:solidFill>
                <a:schemeClr val="tx1"/>
              </a:solidFill>
              <a:latin typeface="Times New Roman" panose="02020603050405020304" pitchFamily="18" charset="0"/>
              <a:cs typeface="Times New Roman" panose="02020603050405020304" pitchFamily="18" charset="0"/>
            </a:endParaRPr>
          </a:p>
          <a:p>
            <a:r>
              <a:rPr lang="en-US" sz="2000" b="1" dirty="0" smtClean="0">
                <a:solidFill>
                  <a:schemeClr val="tx1"/>
                </a:solidFill>
                <a:latin typeface="Times New Roman" panose="02020603050405020304" pitchFamily="18" charset="0"/>
                <a:cs typeface="Times New Roman" panose="02020603050405020304" pitchFamily="18" charset="0"/>
              </a:rPr>
              <a:t>- C</a:t>
            </a:r>
            <a:r>
              <a:rPr lang="vi-VN" sz="2000" b="1" dirty="0" smtClean="0">
                <a:solidFill>
                  <a:schemeClr val="tx1"/>
                </a:solidFill>
                <a:latin typeface="Times New Roman" panose="02020603050405020304" pitchFamily="18" charset="0"/>
                <a:cs typeface="Times New Roman" panose="02020603050405020304" pitchFamily="18" charset="0"/>
              </a:rPr>
              <a:t>hấm </a:t>
            </a:r>
            <a:r>
              <a:rPr lang="vi-VN" sz="2000" b="1" dirty="0">
                <a:solidFill>
                  <a:schemeClr val="tx1"/>
                </a:solidFill>
                <a:latin typeface="Times New Roman" panose="02020603050405020304" pitchFamily="18" charset="0"/>
                <a:cs typeface="Times New Roman" panose="02020603050405020304" pitchFamily="18" charset="0"/>
              </a:rPr>
              <a:t>dứt chiến tranh liên miên, thống nhất lãnh thổ và mở rộng lãnh thổ.</a:t>
            </a:r>
          </a:p>
          <a:p>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 </a:t>
            </a:r>
            <a:r>
              <a:rPr lang="vi-VN" sz="2000" b="1" dirty="0">
                <a:solidFill>
                  <a:schemeClr val="tx1"/>
                </a:solidFill>
                <a:latin typeface="Times New Roman" panose="02020603050405020304" pitchFamily="18" charset="0"/>
                <a:cs typeface="Times New Roman" panose="02020603050405020304" pitchFamily="18" charset="0"/>
              </a:rPr>
              <a:t>Thống nhất </a:t>
            </a:r>
            <a:r>
              <a:rPr lang="en-US" sz="2000" b="1" dirty="0" err="1" smtClean="0">
                <a:solidFill>
                  <a:schemeClr val="tx1"/>
                </a:solidFill>
                <a:latin typeface="Times New Roman" panose="02020603050405020304" pitchFamily="18" charset="0"/>
                <a:cs typeface="Times New Roman" panose="02020603050405020304" pitchFamily="18" charset="0"/>
              </a:rPr>
              <a:t>hệ</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thống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đo</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lường</a:t>
            </a:r>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tiền </a:t>
            </a:r>
            <a:r>
              <a:rPr lang="vi-VN" sz="2000" b="1" dirty="0">
                <a:solidFill>
                  <a:schemeClr val="tx1"/>
                </a:solidFill>
                <a:latin typeface="Times New Roman" panose="02020603050405020304" pitchFamily="18" charset="0"/>
                <a:cs typeface="Times New Roman" panose="02020603050405020304" pitchFamily="18" charset="0"/>
              </a:rPr>
              <a:t>tệ, tạo điều kiện lưu thông hàng hóa.</a:t>
            </a:r>
          </a:p>
          <a:p>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 </a:t>
            </a:r>
            <a:r>
              <a:rPr lang="en-US" sz="2000" b="1" dirty="0" smtClean="0">
                <a:solidFill>
                  <a:schemeClr val="tx1"/>
                </a:solidFill>
                <a:latin typeface="Times New Roman" panose="02020603050405020304" pitchFamily="18" charset="0"/>
                <a:cs typeface="Times New Roman" panose="02020603050405020304" pitchFamily="18" charset="0"/>
              </a:rPr>
              <a:t>T</a:t>
            </a:r>
            <a:r>
              <a:rPr lang="vi-VN" sz="2000" b="1" dirty="0" smtClean="0">
                <a:solidFill>
                  <a:schemeClr val="tx1"/>
                </a:solidFill>
                <a:latin typeface="Times New Roman" panose="02020603050405020304" pitchFamily="18" charset="0"/>
                <a:cs typeface="Times New Roman" panose="02020603050405020304" pitchFamily="18" charset="0"/>
              </a:rPr>
              <a:t>hống </a:t>
            </a:r>
            <a:r>
              <a:rPr lang="vi-VN" sz="2000" b="1" dirty="0">
                <a:solidFill>
                  <a:schemeClr val="tx1"/>
                </a:solidFill>
                <a:latin typeface="Times New Roman" panose="02020603050405020304" pitchFamily="18" charset="0"/>
                <a:cs typeface="Times New Roman" panose="02020603050405020304" pitchFamily="18" charset="0"/>
              </a:rPr>
              <a:t>nhất chữ viết tạo thuận lợi cho giao lưu tiếp xúc giữa các vùng miền. </a:t>
            </a:r>
          </a:p>
        </p:txBody>
      </p:sp>
      <p:sp>
        <p:nvSpPr>
          <p:cNvPr id="2" name="Rectangle 1"/>
          <p:cNvSpPr/>
          <p:nvPr/>
        </p:nvSpPr>
        <p:spPr>
          <a:xfrm>
            <a:off x="2286000" y="2110085"/>
            <a:ext cx="4572000" cy="369332"/>
          </a:xfrm>
          <a:prstGeom prst="rect">
            <a:avLst/>
          </a:prstGeom>
        </p:spPr>
        <p:txBody>
          <a:bodyPr>
            <a:spAutoFit/>
          </a:bodyPr>
          <a:lstStyle/>
          <a:p>
            <a:endParaRPr lang="en-US" dirty="0"/>
          </a:p>
        </p:txBody>
      </p:sp>
      <p:sp>
        <p:nvSpPr>
          <p:cNvPr id="6" name="Rounded Rectangular Callout 5"/>
          <p:cNvSpPr/>
          <p:nvPr/>
        </p:nvSpPr>
        <p:spPr>
          <a:xfrm>
            <a:off x="76201" y="3867150"/>
            <a:ext cx="4495799" cy="1175982"/>
          </a:xfrm>
          <a:prstGeom prst="wedgeRoundRectCallout">
            <a:avLst>
              <a:gd name="adj1" fmla="val -25990"/>
              <a:gd name="adj2" fmla="val -83686"/>
              <a:gd name="adj3" fmla="val 16667"/>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C00000"/>
                </a:solidFill>
              </a:rPr>
              <a:t>GV </a:t>
            </a:r>
            <a:r>
              <a:rPr lang="en-US" dirty="0" err="1">
                <a:solidFill>
                  <a:srgbClr val="C00000"/>
                </a:solidFill>
              </a:rPr>
              <a:t>yêu</a:t>
            </a:r>
            <a:r>
              <a:rPr lang="en-US" dirty="0">
                <a:solidFill>
                  <a:srgbClr val="C00000"/>
                </a:solidFill>
              </a:rPr>
              <a:t> </a:t>
            </a:r>
            <a:r>
              <a:rPr lang="en-US" dirty="0" err="1">
                <a:solidFill>
                  <a:srgbClr val="C00000"/>
                </a:solidFill>
              </a:rPr>
              <a:t>cầu</a:t>
            </a:r>
            <a:r>
              <a:rPr lang="en-US" dirty="0">
                <a:solidFill>
                  <a:srgbClr val="C00000"/>
                </a:solidFill>
              </a:rPr>
              <a:t> HS </a:t>
            </a:r>
            <a:r>
              <a:rPr lang="en-US" dirty="0" err="1">
                <a:solidFill>
                  <a:srgbClr val="C00000"/>
                </a:solidFill>
              </a:rPr>
              <a:t>quan</a:t>
            </a:r>
            <a:r>
              <a:rPr lang="en-US" dirty="0">
                <a:solidFill>
                  <a:srgbClr val="C00000"/>
                </a:solidFill>
              </a:rPr>
              <a:t> </a:t>
            </a:r>
            <a:r>
              <a:rPr lang="en-US" dirty="0" err="1">
                <a:solidFill>
                  <a:srgbClr val="C00000"/>
                </a:solidFill>
              </a:rPr>
              <a:t>sát</a:t>
            </a:r>
            <a:r>
              <a:rPr lang="en-US" dirty="0">
                <a:solidFill>
                  <a:srgbClr val="C00000"/>
                </a:solidFill>
              </a:rPr>
              <a:t> </a:t>
            </a:r>
            <a:r>
              <a:rPr lang="en-US" dirty="0" err="1">
                <a:solidFill>
                  <a:srgbClr val="C00000"/>
                </a:solidFill>
              </a:rPr>
              <a:t>Hình</a:t>
            </a:r>
            <a:r>
              <a:rPr lang="en-US" dirty="0">
                <a:solidFill>
                  <a:srgbClr val="C00000"/>
                </a:solidFill>
              </a:rPr>
              <a:t> 9.4 </a:t>
            </a:r>
            <a:r>
              <a:rPr lang="en-US" dirty="0" err="1">
                <a:solidFill>
                  <a:srgbClr val="C00000"/>
                </a:solidFill>
              </a:rPr>
              <a:t>và</a:t>
            </a:r>
            <a:r>
              <a:rPr lang="en-US" dirty="0">
                <a:solidFill>
                  <a:srgbClr val="C00000"/>
                </a:solidFill>
              </a:rPr>
              <a:t> </a:t>
            </a:r>
            <a:r>
              <a:rPr lang="en-US" dirty="0" err="1">
                <a:solidFill>
                  <a:srgbClr val="C00000"/>
                </a:solidFill>
              </a:rPr>
              <a:t>cho</a:t>
            </a:r>
            <a:r>
              <a:rPr lang="en-US" dirty="0">
                <a:solidFill>
                  <a:srgbClr val="C00000"/>
                </a:solidFill>
              </a:rPr>
              <a:t> </a:t>
            </a:r>
            <a:r>
              <a:rPr lang="en-US" dirty="0" err="1">
                <a:solidFill>
                  <a:srgbClr val="C00000"/>
                </a:solidFill>
              </a:rPr>
              <a:t>biết</a:t>
            </a:r>
            <a:r>
              <a:rPr lang="en-US" dirty="0">
                <a:solidFill>
                  <a:srgbClr val="C00000"/>
                </a:solidFill>
              </a:rPr>
              <a:t> </a:t>
            </a:r>
            <a:r>
              <a:rPr lang="en-US" dirty="0" err="1">
                <a:solidFill>
                  <a:srgbClr val="C00000"/>
                </a:solidFill>
              </a:rPr>
              <a:t>Tần</a:t>
            </a:r>
            <a:r>
              <a:rPr lang="en-US" dirty="0">
                <a:solidFill>
                  <a:srgbClr val="C00000"/>
                </a:solidFill>
              </a:rPr>
              <a:t> </a:t>
            </a:r>
            <a:r>
              <a:rPr lang="en-US" dirty="0" err="1">
                <a:solidFill>
                  <a:srgbClr val="C00000"/>
                </a:solidFill>
              </a:rPr>
              <a:t>Thủy</a:t>
            </a:r>
            <a:r>
              <a:rPr lang="en-US" dirty="0">
                <a:solidFill>
                  <a:srgbClr val="C00000"/>
                </a:solidFill>
              </a:rPr>
              <a:t> </a:t>
            </a:r>
            <a:r>
              <a:rPr lang="en-US" dirty="0" err="1">
                <a:solidFill>
                  <a:srgbClr val="C00000"/>
                </a:solidFill>
              </a:rPr>
              <a:t>Hoàng</a:t>
            </a:r>
            <a:r>
              <a:rPr lang="en-US" dirty="0">
                <a:solidFill>
                  <a:srgbClr val="C00000"/>
                </a:solidFill>
              </a:rPr>
              <a:t> </a:t>
            </a:r>
            <a:r>
              <a:rPr lang="en-US" dirty="0" err="1">
                <a:solidFill>
                  <a:srgbClr val="C00000"/>
                </a:solidFill>
              </a:rPr>
              <a:t>đã</a:t>
            </a:r>
            <a:r>
              <a:rPr lang="en-US" dirty="0">
                <a:solidFill>
                  <a:srgbClr val="C00000"/>
                </a:solidFill>
              </a:rPr>
              <a:t> </a:t>
            </a:r>
            <a:r>
              <a:rPr lang="en-US" dirty="0" err="1">
                <a:solidFill>
                  <a:srgbClr val="C00000"/>
                </a:solidFill>
              </a:rPr>
              <a:t>làm</a:t>
            </a:r>
            <a:r>
              <a:rPr lang="en-US" dirty="0">
                <a:solidFill>
                  <a:srgbClr val="C00000"/>
                </a:solidFill>
              </a:rPr>
              <a:t> </a:t>
            </a:r>
            <a:r>
              <a:rPr lang="en-US" dirty="0" err="1">
                <a:solidFill>
                  <a:srgbClr val="C00000"/>
                </a:solidFill>
              </a:rPr>
              <a:t>những</a:t>
            </a:r>
            <a:r>
              <a:rPr lang="en-US" dirty="0">
                <a:solidFill>
                  <a:srgbClr val="C00000"/>
                </a:solidFill>
              </a:rPr>
              <a:t> </a:t>
            </a:r>
            <a:r>
              <a:rPr lang="en-US" dirty="0" err="1">
                <a:solidFill>
                  <a:srgbClr val="C00000"/>
                </a:solidFill>
              </a:rPr>
              <a:t>gì</a:t>
            </a:r>
            <a:r>
              <a:rPr lang="en-US" dirty="0">
                <a:solidFill>
                  <a:srgbClr val="C00000"/>
                </a:solidFill>
              </a:rPr>
              <a:t> </a:t>
            </a:r>
            <a:r>
              <a:rPr lang="en-US" dirty="0" err="1">
                <a:solidFill>
                  <a:srgbClr val="C00000"/>
                </a:solidFill>
              </a:rPr>
              <a:t>để</a:t>
            </a:r>
            <a:r>
              <a:rPr lang="en-US" dirty="0">
                <a:solidFill>
                  <a:srgbClr val="C00000"/>
                </a:solidFill>
              </a:rPr>
              <a:t> </a:t>
            </a:r>
            <a:r>
              <a:rPr lang="en-US" dirty="0" err="1">
                <a:solidFill>
                  <a:srgbClr val="C00000"/>
                </a:solidFill>
              </a:rPr>
              <a:t>thống</a:t>
            </a:r>
            <a:r>
              <a:rPr lang="en-US" dirty="0">
                <a:solidFill>
                  <a:srgbClr val="C00000"/>
                </a:solidFill>
              </a:rPr>
              <a:t> </a:t>
            </a:r>
            <a:r>
              <a:rPr lang="en-US" dirty="0" err="1">
                <a:solidFill>
                  <a:srgbClr val="C00000"/>
                </a:solidFill>
              </a:rPr>
              <a:t>nhất</a:t>
            </a:r>
            <a:r>
              <a:rPr lang="en-US" dirty="0">
                <a:solidFill>
                  <a:srgbClr val="C00000"/>
                </a:solidFill>
              </a:rPr>
              <a:t> </a:t>
            </a:r>
            <a:r>
              <a:rPr lang="en-US" dirty="0" err="1">
                <a:solidFill>
                  <a:srgbClr val="C00000"/>
                </a:solidFill>
              </a:rPr>
              <a:t>toàn</a:t>
            </a:r>
            <a:r>
              <a:rPr lang="en-US" dirty="0">
                <a:solidFill>
                  <a:srgbClr val="C00000"/>
                </a:solidFill>
              </a:rPr>
              <a:t> </a:t>
            </a:r>
            <a:r>
              <a:rPr lang="en-US" dirty="0" err="1">
                <a:solidFill>
                  <a:srgbClr val="C00000"/>
                </a:solidFill>
              </a:rPr>
              <a:t>diện</a:t>
            </a:r>
            <a:r>
              <a:rPr lang="en-US" dirty="0">
                <a:solidFill>
                  <a:srgbClr val="C00000"/>
                </a:solidFill>
              </a:rPr>
              <a:t> </a:t>
            </a:r>
            <a:r>
              <a:rPr lang="en-US" dirty="0" err="1">
                <a:solidFill>
                  <a:srgbClr val="C00000"/>
                </a:solidFill>
              </a:rPr>
              <a:t>Trung</a:t>
            </a:r>
            <a:r>
              <a:rPr lang="en-US" dirty="0">
                <a:solidFill>
                  <a:srgbClr val="C00000"/>
                </a:solidFill>
              </a:rPr>
              <a:t> </a:t>
            </a:r>
            <a:r>
              <a:rPr lang="en-US" dirty="0" err="1" smtClean="0">
                <a:solidFill>
                  <a:srgbClr val="C00000"/>
                </a:solidFill>
              </a:rPr>
              <a:t>Quốc</a:t>
            </a:r>
            <a:r>
              <a:rPr lang="en-US" dirty="0">
                <a:solidFill>
                  <a:srgbClr val="C00000"/>
                </a:solidFill>
              </a:rPr>
              <a:t>?</a:t>
            </a:r>
          </a:p>
          <a:p>
            <a:endParaRPr lang="en-US" b="1" dirty="0">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243175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497"/>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34530" y="283547"/>
            <a:ext cx="7772400" cy="400110"/>
          </a:xfrm>
          <a:prstGeom prst="rect">
            <a:avLst/>
          </a:prstGeom>
          <a:solidFill>
            <a:srgbClr val="00B0F0"/>
          </a:solidFill>
        </p:spPr>
        <p:txBody>
          <a:bodyPr wrap="square" rtlCol="0">
            <a:spAutoFit/>
          </a:bodyPr>
          <a:lstStyle/>
          <a:p>
            <a:pPr algn="ctr"/>
            <a:r>
              <a:rPr lang="vi-VN" sz="2000" b="1" dirty="0">
                <a:solidFill>
                  <a:srgbClr val="002060"/>
                </a:solidFill>
                <a:latin typeface="Times New Roman" panose="02020603050405020304" pitchFamily="18" charset="0"/>
                <a:cs typeface="Times New Roman" panose="02020603050405020304" pitchFamily="18" charset="0"/>
              </a:rPr>
              <a:t>BÀI </a:t>
            </a:r>
            <a:r>
              <a:rPr lang="en-US" sz="2000" b="1" dirty="0" smtClean="0">
                <a:solidFill>
                  <a:srgbClr val="002060"/>
                </a:solidFill>
                <a:latin typeface="Times New Roman" panose="02020603050405020304" pitchFamily="18" charset="0"/>
                <a:cs typeface="Times New Roman" panose="02020603050405020304" pitchFamily="18" charset="0"/>
              </a:rPr>
              <a:t>8: TRUNG QUỐC TỪ THỜI  </a:t>
            </a:r>
            <a:r>
              <a:rPr lang="vi-VN" sz="2000" b="1" dirty="0" smtClean="0">
                <a:solidFill>
                  <a:srgbClr val="002060"/>
                </a:solidFill>
                <a:latin typeface="Times New Roman" panose="02020603050405020304" pitchFamily="18" charset="0"/>
                <a:cs typeface="Times New Roman" panose="02020603050405020304" pitchFamily="18" charset="0"/>
              </a:rPr>
              <a:t>CỔ ĐẠI</a:t>
            </a:r>
            <a:r>
              <a:rPr lang="en-US" sz="2000" b="1" dirty="0" smtClean="0">
                <a:solidFill>
                  <a:srgbClr val="002060"/>
                </a:solidFill>
                <a:latin typeface="Times New Roman" panose="02020603050405020304" pitchFamily="18" charset="0"/>
                <a:cs typeface="Times New Roman" panose="02020603050405020304" pitchFamily="18" charset="0"/>
              </a:rPr>
              <a:t> ĐẾN THẾ KỈ THỨ VII</a:t>
            </a:r>
            <a:endParaRPr lang="en-US" sz="20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7" name="Rounded Rectangle 6"/>
          <p:cNvSpPr/>
          <p:nvPr/>
        </p:nvSpPr>
        <p:spPr>
          <a:xfrm>
            <a:off x="116403" y="759811"/>
            <a:ext cx="8004670" cy="802853"/>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sz="1600" b="1" dirty="0">
                <a:solidFill>
                  <a:schemeClr val="tx1"/>
                </a:solidFill>
                <a:latin typeface="Times New Roman" panose="02020603050405020304" pitchFamily="18" charset="0"/>
                <a:cs typeface="Times New Roman" panose="02020603050405020304" pitchFamily="18" charset="0"/>
              </a:rPr>
              <a:t>II. </a:t>
            </a:r>
            <a:r>
              <a:rPr lang="vi-VN" sz="1600" b="1" dirty="0" smtClean="0">
                <a:solidFill>
                  <a:schemeClr val="tx1"/>
                </a:solidFill>
                <a:latin typeface="Times New Roman" panose="02020603050405020304" pitchFamily="18" charset="0"/>
                <a:cs typeface="Times New Roman" panose="02020603050405020304" pitchFamily="18" charset="0"/>
              </a:rPr>
              <a:t>QUÁ </a:t>
            </a:r>
            <a:r>
              <a:rPr lang="vi-VN" sz="1600" b="1" dirty="0">
                <a:solidFill>
                  <a:schemeClr val="tx1"/>
                </a:solidFill>
                <a:latin typeface="Times New Roman" panose="02020603050405020304" pitchFamily="18" charset="0"/>
                <a:cs typeface="Times New Roman" panose="02020603050405020304" pitchFamily="18" charset="0"/>
              </a:rPr>
              <a:t>TRÌNH THỐNG NHẤT </a:t>
            </a:r>
            <a:r>
              <a:rPr lang="en-US" sz="1600" b="1" dirty="0" smtClean="0">
                <a:solidFill>
                  <a:schemeClr val="tx1"/>
                </a:solidFill>
                <a:latin typeface="Times New Roman" panose="02020603050405020304" pitchFamily="18" charset="0"/>
                <a:cs typeface="Times New Roman" panose="02020603050405020304" pitchFamily="18" charset="0"/>
              </a:rPr>
              <a:t> </a:t>
            </a:r>
            <a:r>
              <a:rPr lang="vi-VN" sz="1600" b="1" dirty="0" smtClean="0">
                <a:solidFill>
                  <a:schemeClr val="tx1"/>
                </a:solidFill>
                <a:latin typeface="Times New Roman" panose="02020603050405020304" pitchFamily="18" charset="0"/>
                <a:cs typeface="Times New Roman" panose="02020603050405020304" pitchFamily="18" charset="0"/>
              </a:rPr>
              <a:t>VÀ </a:t>
            </a:r>
            <a:r>
              <a:rPr lang="en-US" sz="1600" b="1" dirty="0" smtClean="0">
                <a:solidFill>
                  <a:schemeClr val="tx1"/>
                </a:solidFill>
                <a:latin typeface="Times New Roman" panose="02020603050405020304" pitchFamily="18" charset="0"/>
                <a:cs typeface="Times New Roman" panose="02020603050405020304" pitchFamily="18" charset="0"/>
              </a:rPr>
              <a:t>X</a:t>
            </a:r>
            <a:r>
              <a:rPr lang="vi-VN" sz="1600" b="1" dirty="0" smtClean="0">
                <a:solidFill>
                  <a:schemeClr val="tx1"/>
                </a:solidFill>
                <a:latin typeface="Times New Roman" panose="02020603050405020304" pitchFamily="18" charset="0"/>
                <a:cs typeface="Times New Roman" panose="02020603050405020304" pitchFamily="18" charset="0"/>
              </a:rPr>
              <a:t>ÁC </a:t>
            </a:r>
            <a:r>
              <a:rPr lang="vi-VN" sz="1600" b="1" dirty="0">
                <a:solidFill>
                  <a:schemeClr val="tx1"/>
                </a:solidFill>
                <a:latin typeface="Times New Roman" panose="02020603050405020304" pitchFamily="18" charset="0"/>
                <a:cs typeface="Times New Roman" panose="02020603050405020304" pitchFamily="18" charset="0"/>
              </a:rPr>
              <a:t>LẬP </a:t>
            </a:r>
            <a:r>
              <a:rPr lang="vi-VN" sz="1600" b="1" dirty="0" smtClean="0">
                <a:solidFill>
                  <a:schemeClr val="tx1"/>
                </a:solidFill>
                <a:latin typeface="Times New Roman" panose="02020603050405020304" pitchFamily="18" charset="0"/>
                <a:cs typeface="Times New Roman" panose="02020603050405020304" pitchFamily="18" charset="0"/>
              </a:rPr>
              <a:t>CH</a:t>
            </a:r>
            <a:r>
              <a:rPr lang="en-US" sz="1600" b="1" dirty="0" smtClean="0">
                <a:solidFill>
                  <a:schemeClr val="tx1"/>
                </a:solidFill>
                <a:latin typeface="Times New Roman" panose="02020603050405020304" pitchFamily="18" charset="0"/>
                <a:cs typeface="Times New Roman" panose="02020603050405020304" pitchFamily="18" charset="0"/>
              </a:rPr>
              <a:t>Ế</a:t>
            </a:r>
            <a:r>
              <a:rPr lang="vi-VN" sz="1600" b="1" dirty="0" smtClean="0">
                <a:solidFill>
                  <a:schemeClr val="tx1"/>
                </a:solidFill>
                <a:latin typeface="Times New Roman" panose="02020603050405020304" pitchFamily="18" charset="0"/>
                <a:cs typeface="Times New Roman" panose="02020603050405020304" pitchFamily="18" charset="0"/>
              </a:rPr>
              <a:t> ĐỘ</a:t>
            </a:r>
            <a:r>
              <a:rPr lang="en-US" sz="1600" b="1" dirty="0" smtClean="0">
                <a:solidFill>
                  <a:schemeClr val="tx1"/>
                </a:solidFill>
                <a:latin typeface="Times New Roman" panose="02020603050405020304" pitchFamily="18" charset="0"/>
                <a:cs typeface="Times New Roman" panose="02020603050405020304" pitchFamily="18" charset="0"/>
              </a:rPr>
              <a:t> </a:t>
            </a:r>
            <a:r>
              <a:rPr lang="vi-VN" sz="1600" b="1" dirty="0" smtClean="0">
                <a:solidFill>
                  <a:schemeClr val="tx1"/>
                </a:solidFill>
                <a:latin typeface="Times New Roman" panose="02020603050405020304" pitchFamily="18" charset="0"/>
                <a:cs typeface="Times New Roman" panose="02020603050405020304" pitchFamily="18" charset="0"/>
              </a:rPr>
              <a:t>PHONG </a:t>
            </a:r>
            <a:r>
              <a:rPr lang="vi-VN" sz="1600" b="1" dirty="0">
                <a:solidFill>
                  <a:schemeClr val="tx1"/>
                </a:solidFill>
                <a:latin typeface="Times New Roman" panose="02020603050405020304" pitchFamily="18" charset="0"/>
                <a:cs typeface="Times New Roman" panose="02020603050405020304" pitchFamily="18" charset="0"/>
              </a:rPr>
              <a:t>KIÊN DƯỚI THỜI TẦN THUỶ </a:t>
            </a:r>
            <a:r>
              <a:rPr lang="vi-VN" sz="1600" b="1" dirty="0" smtClean="0">
                <a:solidFill>
                  <a:schemeClr val="tx1"/>
                </a:solidFill>
                <a:latin typeface="Times New Roman" panose="02020603050405020304" pitchFamily="18" charset="0"/>
                <a:cs typeface="Times New Roman" panose="02020603050405020304" pitchFamily="18" charset="0"/>
              </a:rPr>
              <a:t>HOÀN</a:t>
            </a:r>
            <a:r>
              <a:rPr lang="en-US" sz="1600" b="1" dirty="0" smtClean="0">
                <a:solidFill>
                  <a:schemeClr val="tx1"/>
                </a:solidFill>
                <a:latin typeface="Times New Roman" panose="02020603050405020304" pitchFamily="18" charset="0"/>
                <a:cs typeface="Times New Roman" panose="02020603050405020304" pitchFamily="18" charset="0"/>
              </a:rPr>
              <a:t>G</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1092" y="1694463"/>
            <a:ext cx="5851140" cy="400110"/>
          </a:xfrm>
          <a:prstGeom prst="rect">
            <a:avLst/>
          </a:prstGeom>
          <a:solidFill>
            <a:schemeClr val="bg1"/>
          </a:solidFill>
        </p:spPr>
        <p:txBody>
          <a:bodyPr wrap="square">
            <a:spAutoFit/>
          </a:bodyPr>
          <a:lstStyle/>
          <a:p>
            <a:r>
              <a:rPr lang="nl-NL" sz="2000" b="1" i="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Những </a:t>
            </a:r>
            <a:r>
              <a:rPr lang="nl-NL" sz="2000" b="1"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biện pháp thống nhất toàn diện Trung Quốc</a:t>
            </a:r>
            <a:endParaRPr lang="en-US" sz="2000" dirty="0">
              <a:solidFill>
                <a:srgbClr val="C00000"/>
              </a:solidFill>
            </a:endParaRPr>
          </a:p>
        </p:txBody>
      </p:sp>
      <p:sp>
        <p:nvSpPr>
          <p:cNvPr id="2" name="Rectangle 1"/>
          <p:cNvSpPr/>
          <p:nvPr/>
        </p:nvSpPr>
        <p:spPr>
          <a:xfrm>
            <a:off x="555239" y="2178583"/>
            <a:ext cx="2797561" cy="1200329"/>
          </a:xfrm>
          <a:prstGeom prst="rect">
            <a:avLst/>
          </a:prstGeom>
        </p:spPr>
        <p:txBody>
          <a:bodyPr wrap="none">
            <a:spAutoFit/>
          </a:bodyPr>
          <a:lstStyle/>
          <a:p>
            <a:r>
              <a:rPr lang="en-US" dirty="0" err="1">
                <a:solidFill>
                  <a:schemeClr val="bg1"/>
                </a:solidFill>
                <a:latin typeface="Times New Roman" panose="02020603050405020304" pitchFamily="18" charset="0"/>
                <a:cs typeface="Times New Roman" panose="02020603050405020304" pitchFamily="18" charset="0"/>
              </a:rPr>
              <a:t>T</a:t>
            </a:r>
            <a:r>
              <a:rPr lang="en-US" dirty="0" err="1" smtClean="0">
                <a:solidFill>
                  <a:schemeClr val="bg1"/>
                </a:solidFill>
                <a:latin typeface="Times New Roman" panose="02020603050405020304" pitchFamily="18" charset="0"/>
                <a:cs typeface="Times New Roman" panose="02020603050405020304" pitchFamily="18" charset="0"/>
              </a:rPr>
              <a:t>hống</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lãnh</a:t>
            </a:r>
            <a:r>
              <a:rPr lang="en-US" dirty="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thổ</a:t>
            </a:r>
            <a:r>
              <a:rPr lang="en-US" dirty="0" smtClean="0">
                <a:solidFill>
                  <a:schemeClr val="bg1"/>
                </a:solidFill>
                <a:latin typeface="Times New Roman" panose="02020603050405020304" pitchFamily="18" charset="0"/>
                <a:cs typeface="Times New Roman" panose="02020603050405020304" pitchFamily="18" charset="0"/>
              </a:rPr>
              <a:t>,</a:t>
            </a:r>
          </a:p>
          <a:p>
            <a:r>
              <a:rPr lang="en-US" dirty="0" err="1" smtClean="0">
                <a:solidFill>
                  <a:schemeClr val="bg1"/>
                </a:solidFill>
                <a:latin typeface="Times New Roman" panose="02020603050405020304" pitchFamily="18" charset="0"/>
                <a:cs typeface="Times New Roman" panose="02020603050405020304" pitchFamily="18" charset="0"/>
              </a:rPr>
              <a:t>Thống</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nhất</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chế</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độ</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đo</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lường</a:t>
            </a:r>
            <a:endParaRPr lang="en-US" dirty="0" smtClean="0">
              <a:solidFill>
                <a:schemeClr val="bg1"/>
              </a:solidFill>
              <a:latin typeface="Times New Roman" panose="02020603050405020304" pitchFamily="18" charset="0"/>
              <a:cs typeface="Times New Roman" panose="02020603050405020304" pitchFamily="18" charset="0"/>
            </a:endParaRPr>
          </a:p>
          <a:p>
            <a:r>
              <a:rPr lang="en-US" dirty="0" err="1">
                <a:solidFill>
                  <a:schemeClr val="bg1"/>
                </a:solidFill>
                <a:latin typeface="Times New Roman" panose="02020603050405020304" pitchFamily="18" charset="0"/>
                <a:cs typeface="Times New Roman" panose="02020603050405020304" pitchFamily="18" charset="0"/>
              </a:rPr>
              <a:t>Thống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tiền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tệ</a:t>
            </a:r>
            <a:endParaRPr lang="en-US" dirty="0">
              <a:solidFill>
                <a:schemeClr val="bg1"/>
              </a:solidFill>
              <a:latin typeface="Times New Roman" panose="02020603050405020304" pitchFamily="18" charset="0"/>
              <a:cs typeface="Times New Roman" panose="02020603050405020304" pitchFamily="18" charset="0"/>
            </a:endParaRPr>
          </a:p>
          <a:p>
            <a:r>
              <a:rPr lang="en-US" dirty="0" err="1" smtClean="0">
                <a:solidFill>
                  <a:schemeClr val="bg1"/>
                </a:solidFill>
                <a:latin typeface="Times New Roman" panose="02020603050405020304" pitchFamily="18" charset="0"/>
                <a:cs typeface="Times New Roman" panose="02020603050405020304" pitchFamily="18" charset="0"/>
              </a:rPr>
              <a:t>Thống</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chữ</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viết</a:t>
            </a:r>
            <a:r>
              <a:rPr lang="en-US" dirty="0">
                <a:solidFill>
                  <a:schemeClr val="bg1"/>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3352800" y="3148080"/>
            <a:ext cx="184731" cy="369332"/>
          </a:xfrm>
          <a:prstGeom prst="rect">
            <a:avLst/>
          </a:prstGeom>
        </p:spPr>
        <p:txBody>
          <a:bodyPr wrap="none">
            <a:spAutoFit/>
          </a:bodyPr>
          <a:lstStyle/>
          <a:p>
            <a:endParaRPr lang="en-US" dirty="0"/>
          </a:p>
        </p:txBody>
      </p:sp>
      <p:sp>
        <p:nvSpPr>
          <p:cNvPr id="11" name="Rectangle 10"/>
          <p:cNvSpPr/>
          <p:nvPr/>
        </p:nvSpPr>
        <p:spPr>
          <a:xfrm>
            <a:off x="4867422" y="2778748"/>
            <a:ext cx="247184" cy="369332"/>
          </a:xfrm>
          <a:prstGeom prst="rect">
            <a:avLst/>
          </a:prstGeom>
        </p:spPr>
        <p:txBody>
          <a:bodyPr wrap="none">
            <a:spAutoFit/>
          </a:bodyPr>
          <a:lstStyle/>
          <a:p>
            <a:r>
              <a:rPr lang="en-US" dirty="0" smtClean="0"/>
              <a:t>:</a:t>
            </a:r>
            <a:endParaRPr lang="en-US" dirty="0"/>
          </a:p>
        </p:txBody>
      </p:sp>
    </p:spTree>
    <p:extLst>
      <p:ext uri="{BB962C8B-B14F-4D97-AF65-F5344CB8AC3E}">
        <p14:creationId xmlns:p14="http://schemas.microsoft.com/office/powerpoint/2010/main" val="366237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6" name="Picture 1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599" y="4084325"/>
            <a:ext cx="3332559" cy="1078822"/>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2885778"/>
            <a:ext cx="3602831" cy="221337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157924"/>
            <a:ext cx="3332559" cy="9264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203" y="2821782"/>
            <a:ext cx="3731419" cy="128706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0327" y="2236038"/>
            <a:ext cx="3327726" cy="79513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398" y="2334344"/>
            <a:ext cx="3718322" cy="85605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4622" y="1182886"/>
            <a:ext cx="3263431" cy="100369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2301" y="1182886"/>
            <a:ext cx="3776663" cy="185975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112764"/>
            <a:ext cx="1209675" cy="1763315"/>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592287" y="232272"/>
            <a:ext cx="8004670" cy="802853"/>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sz="1600" b="1" dirty="0">
                <a:solidFill>
                  <a:schemeClr val="tx1"/>
                </a:solidFill>
                <a:latin typeface="Times New Roman" panose="02020603050405020304" pitchFamily="18" charset="0"/>
                <a:cs typeface="Times New Roman" panose="02020603050405020304" pitchFamily="18" charset="0"/>
              </a:rPr>
              <a:t>II. </a:t>
            </a:r>
            <a:r>
              <a:rPr lang="vi-VN" sz="1600" b="1" dirty="0" smtClean="0">
                <a:solidFill>
                  <a:schemeClr val="tx1"/>
                </a:solidFill>
                <a:latin typeface="Times New Roman" panose="02020603050405020304" pitchFamily="18" charset="0"/>
                <a:cs typeface="Times New Roman" panose="02020603050405020304" pitchFamily="18" charset="0"/>
              </a:rPr>
              <a:t>QUÁ </a:t>
            </a:r>
            <a:r>
              <a:rPr lang="vi-VN" sz="1600" b="1" dirty="0">
                <a:solidFill>
                  <a:schemeClr val="tx1"/>
                </a:solidFill>
                <a:latin typeface="Times New Roman" panose="02020603050405020304" pitchFamily="18" charset="0"/>
                <a:cs typeface="Times New Roman" panose="02020603050405020304" pitchFamily="18" charset="0"/>
              </a:rPr>
              <a:t>TRÌNH THỐNG NHẤT </a:t>
            </a:r>
            <a:r>
              <a:rPr lang="en-US" sz="1600" b="1" dirty="0" smtClean="0">
                <a:solidFill>
                  <a:schemeClr val="tx1"/>
                </a:solidFill>
                <a:latin typeface="Times New Roman" panose="02020603050405020304" pitchFamily="18" charset="0"/>
                <a:cs typeface="Times New Roman" panose="02020603050405020304" pitchFamily="18" charset="0"/>
              </a:rPr>
              <a:t> </a:t>
            </a:r>
            <a:r>
              <a:rPr lang="vi-VN" sz="1600" b="1" dirty="0" smtClean="0">
                <a:solidFill>
                  <a:schemeClr val="tx1"/>
                </a:solidFill>
                <a:latin typeface="Times New Roman" panose="02020603050405020304" pitchFamily="18" charset="0"/>
                <a:cs typeface="Times New Roman" panose="02020603050405020304" pitchFamily="18" charset="0"/>
              </a:rPr>
              <a:t>VÀ </a:t>
            </a:r>
            <a:r>
              <a:rPr lang="en-US" sz="1600" b="1" dirty="0" smtClean="0">
                <a:solidFill>
                  <a:schemeClr val="tx1"/>
                </a:solidFill>
                <a:latin typeface="Times New Roman" panose="02020603050405020304" pitchFamily="18" charset="0"/>
                <a:cs typeface="Times New Roman" panose="02020603050405020304" pitchFamily="18" charset="0"/>
              </a:rPr>
              <a:t>X</a:t>
            </a:r>
            <a:r>
              <a:rPr lang="vi-VN" sz="1600" b="1" dirty="0" smtClean="0">
                <a:solidFill>
                  <a:schemeClr val="tx1"/>
                </a:solidFill>
                <a:latin typeface="Times New Roman" panose="02020603050405020304" pitchFamily="18" charset="0"/>
                <a:cs typeface="Times New Roman" panose="02020603050405020304" pitchFamily="18" charset="0"/>
              </a:rPr>
              <a:t>ÁC </a:t>
            </a:r>
            <a:r>
              <a:rPr lang="vi-VN" sz="1600" b="1" dirty="0">
                <a:solidFill>
                  <a:schemeClr val="tx1"/>
                </a:solidFill>
                <a:latin typeface="Times New Roman" panose="02020603050405020304" pitchFamily="18" charset="0"/>
                <a:cs typeface="Times New Roman" panose="02020603050405020304" pitchFamily="18" charset="0"/>
              </a:rPr>
              <a:t>LẬP </a:t>
            </a:r>
            <a:r>
              <a:rPr lang="vi-VN" sz="1600" b="1" dirty="0" smtClean="0">
                <a:solidFill>
                  <a:schemeClr val="tx1"/>
                </a:solidFill>
                <a:latin typeface="Times New Roman" panose="02020603050405020304" pitchFamily="18" charset="0"/>
                <a:cs typeface="Times New Roman" panose="02020603050405020304" pitchFamily="18" charset="0"/>
              </a:rPr>
              <a:t>CH</a:t>
            </a:r>
            <a:r>
              <a:rPr lang="en-US" sz="1600" b="1" dirty="0" smtClean="0">
                <a:solidFill>
                  <a:schemeClr val="tx1"/>
                </a:solidFill>
                <a:latin typeface="Times New Roman" panose="02020603050405020304" pitchFamily="18" charset="0"/>
                <a:cs typeface="Times New Roman" panose="02020603050405020304" pitchFamily="18" charset="0"/>
              </a:rPr>
              <a:t>Ế</a:t>
            </a:r>
            <a:r>
              <a:rPr lang="vi-VN" sz="1600" b="1" dirty="0" smtClean="0">
                <a:solidFill>
                  <a:schemeClr val="tx1"/>
                </a:solidFill>
                <a:latin typeface="Times New Roman" panose="02020603050405020304" pitchFamily="18" charset="0"/>
                <a:cs typeface="Times New Roman" panose="02020603050405020304" pitchFamily="18" charset="0"/>
              </a:rPr>
              <a:t> ĐỘ</a:t>
            </a:r>
            <a:r>
              <a:rPr lang="en-US" sz="1600" b="1" dirty="0" smtClean="0">
                <a:solidFill>
                  <a:schemeClr val="tx1"/>
                </a:solidFill>
                <a:latin typeface="Times New Roman" panose="02020603050405020304" pitchFamily="18" charset="0"/>
                <a:cs typeface="Times New Roman" panose="02020603050405020304" pitchFamily="18" charset="0"/>
              </a:rPr>
              <a:t> </a:t>
            </a:r>
            <a:r>
              <a:rPr lang="vi-VN" sz="1600" b="1" dirty="0" smtClean="0">
                <a:solidFill>
                  <a:schemeClr val="tx1"/>
                </a:solidFill>
                <a:latin typeface="Times New Roman" panose="02020603050405020304" pitchFamily="18" charset="0"/>
                <a:cs typeface="Times New Roman" panose="02020603050405020304" pitchFamily="18" charset="0"/>
              </a:rPr>
              <a:t>PHONG </a:t>
            </a:r>
            <a:r>
              <a:rPr lang="vi-VN" sz="1600" b="1" dirty="0">
                <a:solidFill>
                  <a:schemeClr val="tx1"/>
                </a:solidFill>
                <a:latin typeface="Times New Roman" panose="02020603050405020304" pitchFamily="18" charset="0"/>
                <a:cs typeface="Times New Roman" panose="02020603050405020304" pitchFamily="18" charset="0"/>
              </a:rPr>
              <a:t>KIÊN DƯỚI THỜI TẦN THUỶ </a:t>
            </a:r>
            <a:r>
              <a:rPr lang="vi-VN" sz="1600" b="1" dirty="0" smtClean="0">
                <a:solidFill>
                  <a:schemeClr val="tx1"/>
                </a:solidFill>
                <a:latin typeface="Times New Roman" panose="02020603050405020304" pitchFamily="18" charset="0"/>
                <a:cs typeface="Times New Roman" panose="02020603050405020304" pitchFamily="18" charset="0"/>
              </a:rPr>
              <a:t>HOÀN</a:t>
            </a:r>
            <a:r>
              <a:rPr lang="en-US" sz="1600" b="1" dirty="0" smtClean="0">
                <a:solidFill>
                  <a:schemeClr val="tx1"/>
                </a:solidFill>
                <a:latin typeface="Times New Roman" panose="02020603050405020304" pitchFamily="18" charset="0"/>
                <a:cs typeface="Times New Roman" panose="02020603050405020304" pitchFamily="18" charset="0"/>
              </a:rPr>
              <a:t>G</a:t>
            </a:r>
            <a:endParaRPr lang="en-US"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314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8591550" cy="994172"/>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Do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triển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xuất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hội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Quốc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hóa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sâu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sắc</a:t>
            </a:r>
            <a:endParaRPr lang="en-US"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304800" y="1268016"/>
            <a:ext cx="5008626" cy="3716337"/>
          </a:xfrm>
          <a:prstGeom prst="rect">
            <a:avLst/>
          </a:prstGeom>
        </p:spPr>
      </p:pic>
      <p:sp>
        <p:nvSpPr>
          <p:cNvPr id="5" name="Rounded Rectangular Callout 4"/>
          <p:cNvSpPr/>
          <p:nvPr/>
        </p:nvSpPr>
        <p:spPr>
          <a:xfrm>
            <a:off x="6553200" y="1961632"/>
            <a:ext cx="2438399" cy="2819918"/>
          </a:xfrm>
          <a:prstGeom prst="wedgeRoundRectCallout">
            <a:avLst>
              <a:gd name="adj1" fmla="val -94932"/>
              <a:gd name="adj2" fmla="val -41781"/>
              <a:gd name="adj3" fmla="val 16667"/>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C00000"/>
                </a:solidFill>
              </a:rPr>
              <a:t>Quan </a:t>
            </a:r>
            <a:r>
              <a:rPr lang="vi-VN" dirty="0" smtClean="0">
                <a:solidFill>
                  <a:srgbClr val="C00000"/>
                </a:solidFill>
              </a:rPr>
              <a:t>sát</a:t>
            </a:r>
            <a:r>
              <a:rPr lang="en-US" dirty="0" smtClean="0">
                <a:solidFill>
                  <a:srgbClr val="C00000"/>
                </a:solidFill>
              </a:rPr>
              <a:t> </a:t>
            </a:r>
            <a:r>
              <a:rPr lang="vi-VN" dirty="0" smtClean="0">
                <a:solidFill>
                  <a:srgbClr val="C00000"/>
                </a:solidFill>
              </a:rPr>
              <a:t>sơ </a:t>
            </a:r>
            <a:r>
              <a:rPr lang="vi-VN" dirty="0">
                <a:solidFill>
                  <a:srgbClr val="C00000"/>
                </a:solidFill>
              </a:rPr>
              <a:t>đồ 9.5, em hãy </a:t>
            </a:r>
            <a:r>
              <a:rPr lang="vi-VN" dirty="0" smtClean="0">
                <a:solidFill>
                  <a:srgbClr val="C00000"/>
                </a:solidFill>
              </a:rPr>
              <a:t>k</a:t>
            </a:r>
            <a:r>
              <a:rPr lang="en-US" dirty="0" smtClean="0">
                <a:solidFill>
                  <a:srgbClr val="C00000"/>
                </a:solidFill>
              </a:rPr>
              <a:t>ể</a:t>
            </a:r>
            <a:r>
              <a:rPr lang="vi-VN" dirty="0" smtClean="0">
                <a:solidFill>
                  <a:srgbClr val="C00000"/>
                </a:solidFill>
              </a:rPr>
              <a:t> </a:t>
            </a:r>
            <a:r>
              <a:rPr lang="vi-VN" dirty="0">
                <a:solidFill>
                  <a:srgbClr val="C00000"/>
                </a:solidFill>
              </a:rPr>
              <a:t>tên các giai cấp mới xuất hiện ở Trung Quốc và </a:t>
            </a:r>
            <a:r>
              <a:rPr lang="vi-VN" dirty="0" smtClean="0">
                <a:solidFill>
                  <a:srgbClr val="C00000"/>
                </a:solidFill>
              </a:rPr>
              <a:t>mố</a:t>
            </a:r>
            <a:r>
              <a:rPr lang="en-US" dirty="0" err="1" smtClean="0">
                <a:solidFill>
                  <a:srgbClr val="C00000"/>
                </a:solidFill>
              </a:rPr>
              <a:t>i</a:t>
            </a:r>
            <a:r>
              <a:rPr lang="en-US" dirty="0" smtClean="0">
                <a:solidFill>
                  <a:srgbClr val="C00000"/>
                </a:solidFill>
              </a:rPr>
              <a:t> </a:t>
            </a:r>
            <a:r>
              <a:rPr lang="vi-VN" dirty="0" smtClean="0">
                <a:solidFill>
                  <a:srgbClr val="C00000"/>
                </a:solidFill>
              </a:rPr>
              <a:t>quan </a:t>
            </a:r>
            <a:r>
              <a:rPr lang="vi-VN" dirty="0">
                <a:solidFill>
                  <a:srgbClr val="C00000"/>
                </a:solidFill>
              </a:rPr>
              <a:t>hệ giữa các giai cấp đó</a:t>
            </a:r>
            <a:r>
              <a:rPr lang="en-US" dirty="0" smtClean="0">
                <a:solidFill>
                  <a:srgbClr val="C00000"/>
                </a:solidFill>
              </a:rPr>
              <a:t>.</a:t>
            </a:r>
            <a:endParaRPr lang="en-US" dirty="0">
              <a:solidFill>
                <a:srgbClr val="C00000"/>
              </a:solidFill>
            </a:endParaRPr>
          </a:p>
          <a:p>
            <a:endParaRPr lang="en-US" b="1" dirty="0">
              <a:solidFill>
                <a:srgbClr val="C00000"/>
              </a:solidFill>
              <a:latin typeface="+mj-lt"/>
              <a:cs typeface="Times New Roman" panose="02020603050405020304" pitchFamily="18" charset="0"/>
            </a:endParaRPr>
          </a:p>
        </p:txBody>
      </p:sp>
      <p:sp>
        <p:nvSpPr>
          <p:cNvPr id="7" name="Rectangle 6"/>
          <p:cNvSpPr/>
          <p:nvPr/>
        </p:nvSpPr>
        <p:spPr>
          <a:xfrm>
            <a:off x="3552968" y="1704402"/>
            <a:ext cx="1524000" cy="435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C00000"/>
                </a:solidFill>
                <a:latin typeface="Times New Roman" panose="02020603050405020304" pitchFamily="18" charset="0"/>
                <a:cs typeface="Times New Roman" panose="02020603050405020304" pitchFamily="18" charset="0"/>
              </a:rPr>
              <a:t>Địa</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smtClean="0">
                <a:solidFill>
                  <a:srgbClr val="C00000"/>
                </a:solidFill>
                <a:latin typeface="Times New Roman" panose="02020603050405020304" pitchFamily="18" charset="0"/>
                <a:cs typeface="Times New Roman" panose="02020603050405020304" pitchFamily="18" charset="0"/>
              </a:rPr>
              <a:t>chủ</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554787" y="3584038"/>
            <a:ext cx="1556825"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C00000"/>
                </a:solidFill>
                <a:latin typeface="Times New Roman" panose="02020603050405020304" pitchFamily="18" charset="0"/>
                <a:cs typeface="Times New Roman" panose="02020603050405020304" pitchFamily="18" charset="0"/>
              </a:rPr>
              <a:t>Nông</a:t>
            </a:r>
            <a:r>
              <a:rPr lang="en-US" sz="1600" dirty="0" smtClean="0">
                <a:solidFill>
                  <a:srgbClr val="C00000"/>
                </a:solidFill>
                <a:latin typeface="Times New Roman" panose="02020603050405020304" pitchFamily="18" charset="0"/>
                <a:cs typeface="Times New Roman" panose="02020603050405020304" pitchFamily="18" charset="0"/>
              </a:rPr>
              <a:t> </a:t>
            </a:r>
            <a:r>
              <a:rPr lang="en-US" sz="1600" dirty="0" err="1" smtClean="0">
                <a:solidFill>
                  <a:srgbClr val="C00000"/>
                </a:solidFill>
                <a:latin typeface="Times New Roman" panose="02020603050405020304" pitchFamily="18" charset="0"/>
                <a:cs typeface="Times New Roman" panose="02020603050405020304" pitchFamily="18" charset="0"/>
              </a:rPr>
              <a:t>dân</a:t>
            </a:r>
            <a:r>
              <a:rPr lang="en-US" sz="1600" dirty="0" smtClean="0">
                <a:solidFill>
                  <a:srgbClr val="C00000"/>
                </a:solidFill>
                <a:latin typeface="Times New Roman" panose="02020603050405020304" pitchFamily="18" charset="0"/>
                <a:cs typeface="Times New Roman" panose="02020603050405020304" pitchFamily="18" charset="0"/>
              </a:rPr>
              <a:t> </a:t>
            </a:r>
            <a:r>
              <a:rPr lang="en-US" sz="1600" dirty="0" err="1" smtClean="0">
                <a:solidFill>
                  <a:srgbClr val="C00000"/>
                </a:solidFill>
                <a:latin typeface="Times New Roman" panose="02020603050405020304" pitchFamily="18" charset="0"/>
                <a:cs typeface="Times New Roman" panose="02020603050405020304" pitchFamily="18" charset="0"/>
              </a:rPr>
              <a:t>lĩnh</a:t>
            </a:r>
            <a:r>
              <a:rPr lang="en-US" sz="1600" dirty="0" smtClean="0">
                <a:solidFill>
                  <a:srgbClr val="C00000"/>
                </a:solidFill>
                <a:latin typeface="Times New Roman" panose="02020603050405020304" pitchFamily="18" charset="0"/>
                <a:cs typeface="Times New Roman" panose="02020603050405020304" pitchFamily="18" charset="0"/>
              </a:rPr>
              <a:t> </a:t>
            </a:r>
            <a:r>
              <a:rPr lang="en-US" sz="1600" dirty="0" err="1" smtClean="0">
                <a:solidFill>
                  <a:srgbClr val="C00000"/>
                </a:solidFill>
                <a:latin typeface="Times New Roman" panose="02020603050405020304" pitchFamily="18" charset="0"/>
                <a:cs typeface="Times New Roman" panose="02020603050405020304" pitchFamily="18" charset="0"/>
              </a:rPr>
              <a:t>canh</a:t>
            </a:r>
            <a:r>
              <a:rPr lang="en-US" sz="1600" dirty="0" smtClean="0">
                <a:solidFill>
                  <a:srgbClr val="C00000"/>
                </a:solidFill>
                <a:latin typeface="Times New Roman" panose="02020603050405020304" pitchFamily="18" charset="0"/>
                <a:cs typeface="Times New Roman" panose="02020603050405020304" pitchFamily="18" charset="0"/>
              </a:rPr>
              <a:t> (</a:t>
            </a:r>
            <a:r>
              <a:rPr lang="en-US" sz="1600" dirty="0" err="1" smtClean="0">
                <a:solidFill>
                  <a:srgbClr val="C00000"/>
                </a:solidFill>
                <a:latin typeface="Times New Roman" panose="02020603050405020304" pitchFamily="18" charset="0"/>
                <a:cs typeface="Times New Roman" panose="02020603050405020304" pitchFamily="18" charset="0"/>
              </a:rPr>
              <a:t>tá</a:t>
            </a:r>
            <a:r>
              <a:rPr lang="en-US" sz="1600" dirty="0" smtClean="0">
                <a:solidFill>
                  <a:srgbClr val="C00000"/>
                </a:solidFill>
                <a:latin typeface="Times New Roman" panose="02020603050405020304" pitchFamily="18" charset="0"/>
                <a:cs typeface="Times New Roman" panose="02020603050405020304" pitchFamily="18" charset="0"/>
              </a:rPr>
              <a:t> </a:t>
            </a:r>
            <a:r>
              <a:rPr lang="en-US" sz="1600" dirty="0" err="1" smtClean="0">
                <a:solidFill>
                  <a:srgbClr val="C00000"/>
                </a:solidFill>
                <a:latin typeface="Times New Roman" panose="02020603050405020304" pitchFamily="18" charset="0"/>
                <a:cs typeface="Times New Roman" panose="02020603050405020304" pitchFamily="18" charset="0"/>
              </a:rPr>
              <a:t>điền</a:t>
            </a:r>
            <a:r>
              <a:rPr lang="en-US" sz="1600" dirty="0" smtClean="0">
                <a:solidFill>
                  <a:srgbClr val="C00000"/>
                </a:solidFill>
                <a:latin typeface="Times New Roman" panose="02020603050405020304" pitchFamily="18" charset="0"/>
                <a:cs typeface="Times New Roman" panose="02020603050405020304" pitchFamily="18" charset="0"/>
              </a:rPr>
              <a:t>)</a:t>
            </a:r>
            <a:endParaRPr lang="en-US" sz="1600" dirty="0">
              <a:solidFill>
                <a:srgbClr val="C00000"/>
              </a:solidFill>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V="1">
            <a:off x="2083455" y="1966545"/>
            <a:ext cx="1451316" cy="18288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ight Arrow 13"/>
          <p:cNvSpPr/>
          <p:nvPr/>
        </p:nvSpPr>
        <p:spPr>
          <a:xfrm>
            <a:off x="2126699" y="1854341"/>
            <a:ext cx="1414974" cy="11393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2111634" y="3782040"/>
            <a:ext cx="1414974" cy="1524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6200000">
            <a:off x="3665484" y="2800350"/>
            <a:ext cx="1414974" cy="1524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ame 8"/>
          <p:cNvSpPr/>
          <p:nvPr/>
        </p:nvSpPr>
        <p:spPr>
          <a:xfrm>
            <a:off x="460550" y="1593732"/>
            <a:ext cx="1673050" cy="57533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ame 16"/>
          <p:cNvSpPr/>
          <p:nvPr/>
        </p:nvSpPr>
        <p:spPr>
          <a:xfrm>
            <a:off x="460550" y="3503284"/>
            <a:ext cx="1673050" cy="57533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4510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P spid="15" grpId="0" animBg="1"/>
      <p:bldP spid="16" grpId="0" animBg="1"/>
      <p:bldP spid="9"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8650" y="209550"/>
            <a:ext cx="7886700" cy="4423173"/>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lvl="0" indent="0" defTabSz="914400">
              <a:lnSpc>
                <a:spcPct val="100000"/>
              </a:lnSpc>
              <a:spcBef>
                <a:spcPts val="0"/>
              </a:spcBef>
              <a:buNone/>
            </a:pPr>
            <a:r>
              <a:rPr lang="en-US" sz="2800" dirty="0" smtClean="0">
                <a:solidFill>
                  <a:prstClr val="black"/>
                </a:solidFill>
                <a:latin typeface="+mj-lt"/>
              </a:rPr>
              <a:t>     </a:t>
            </a:r>
            <a:r>
              <a:rPr lang="vi-VN" sz="2800" dirty="0" smtClean="0">
                <a:solidFill>
                  <a:prstClr val="black"/>
                </a:solidFill>
                <a:latin typeface="+mj-lt"/>
              </a:rPr>
              <a:t>Quan </a:t>
            </a:r>
            <a:r>
              <a:rPr lang="vi-VN" sz="2800" dirty="0">
                <a:solidFill>
                  <a:prstClr val="black"/>
                </a:solidFill>
                <a:latin typeface="+mj-lt"/>
              </a:rPr>
              <a:t>hệ bóc lột địa tô của địa chủ với nông dân ngày càng chiếm địa vị thống trị. Chế độ phong kiến chính thức được xác lập </a:t>
            </a:r>
            <a:r>
              <a:rPr lang="en-US" sz="2800" dirty="0" smtClean="0">
                <a:solidFill>
                  <a:prstClr val="black"/>
                </a:solidFill>
                <a:latin typeface="+mj-lt"/>
              </a:rPr>
              <a:t>ở </a:t>
            </a:r>
            <a:r>
              <a:rPr lang="vi-VN" sz="2800" dirty="0" smtClean="0">
                <a:solidFill>
                  <a:prstClr val="black"/>
                </a:solidFill>
                <a:latin typeface="+mj-lt"/>
              </a:rPr>
              <a:t>Trung </a:t>
            </a:r>
            <a:r>
              <a:rPr lang="vi-VN" sz="2800" dirty="0">
                <a:solidFill>
                  <a:prstClr val="black"/>
                </a:solidFill>
                <a:latin typeface="+mj-lt"/>
              </a:rPr>
              <a:t>Quốc</a:t>
            </a:r>
            <a:endParaRPr lang="en-US" sz="2800" dirty="0">
              <a:solidFill>
                <a:prstClr val="black"/>
              </a:solidFill>
              <a:latin typeface="+mj-lt"/>
            </a:endParaRPr>
          </a:p>
          <a:p>
            <a:pPr marL="0" lvl="0" indent="0" defTabSz="914400">
              <a:lnSpc>
                <a:spcPct val="100000"/>
              </a:lnSpc>
              <a:spcBef>
                <a:spcPts val="0"/>
              </a:spcBef>
              <a:buNone/>
            </a:pPr>
            <a:r>
              <a:rPr lang="en-US" sz="2800" dirty="0" smtClean="0">
                <a:solidFill>
                  <a:prstClr val="black"/>
                </a:solidFill>
                <a:latin typeface="+mj-lt"/>
              </a:rPr>
              <a:t>     </a:t>
            </a:r>
            <a:r>
              <a:rPr lang="vi-VN" sz="2800" dirty="0" smtClean="0">
                <a:solidFill>
                  <a:prstClr val="black"/>
                </a:solidFill>
                <a:latin typeface="+mj-lt"/>
              </a:rPr>
              <a:t>Tuy </a:t>
            </a:r>
            <a:r>
              <a:rPr lang="vi-VN" sz="2800" dirty="0">
                <a:solidFill>
                  <a:prstClr val="black"/>
                </a:solidFill>
                <a:latin typeface="+mj-lt"/>
              </a:rPr>
              <a:t>nhiên, nhà Tần đã không t</a:t>
            </a:r>
            <a:r>
              <a:rPr lang="en-US" sz="2800" dirty="0">
                <a:solidFill>
                  <a:prstClr val="black"/>
                </a:solidFill>
                <a:latin typeface="+mj-lt"/>
              </a:rPr>
              <a:t>ồ</a:t>
            </a:r>
            <a:r>
              <a:rPr lang="vi-VN" sz="2800" dirty="0">
                <a:solidFill>
                  <a:prstClr val="black"/>
                </a:solidFill>
                <a:latin typeface="+mj-lt"/>
              </a:rPr>
              <a:t>n tại lâu dài như tham vọng của Tần Thuỷ Hoàng. Sau 15 năm t</a:t>
            </a:r>
            <a:r>
              <a:rPr lang="en-US" sz="2800" dirty="0">
                <a:solidFill>
                  <a:prstClr val="black"/>
                </a:solidFill>
                <a:latin typeface="+mj-lt"/>
              </a:rPr>
              <a:t>ồ</a:t>
            </a:r>
            <a:r>
              <a:rPr lang="vi-VN" sz="2800" dirty="0">
                <a:solidFill>
                  <a:prstClr val="black"/>
                </a:solidFill>
                <a:latin typeface="+mj-lt"/>
              </a:rPr>
              <a:t>n tại (221 TCN -206 TCN), nhà Tần sụp đổ</a:t>
            </a:r>
            <a:endParaRPr lang="en-US" sz="2800" dirty="0">
              <a:solidFill>
                <a:prstClr val="black"/>
              </a:solidFill>
              <a:latin typeface="+mj-lt"/>
            </a:endParaRPr>
          </a:p>
        </p:txBody>
      </p:sp>
    </p:spTree>
    <p:extLst>
      <p:ext uri="{BB962C8B-B14F-4D97-AF65-F5344CB8AC3E}">
        <p14:creationId xmlns:p14="http://schemas.microsoft.com/office/powerpoint/2010/main" val="246202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25" y="-143082"/>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34530" y="283547"/>
            <a:ext cx="7772400" cy="400110"/>
          </a:xfrm>
          <a:prstGeom prst="rect">
            <a:avLst/>
          </a:prstGeom>
          <a:solidFill>
            <a:srgbClr val="00B0F0"/>
          </a:solidFill>
        </p:spPr>
        <p:txBody>
          <a:bodyPr wrap="square" rtlCol="0">
            <a:spAutoFit/>
          </a:bodyPr>
          <a:lstStyle/>
          <a:p>
            <a:pPr algn="ctr"/>
            <a:r>
              <a:rPr lang="vi-VN" sz="2000" b="1" dirty="0">
                <a:solidFill>
                  <a:srgbClr val="002060"/>
                </a:solidFill>
                <a:latin typeface="Times New Roman" panose="02020603050405020304" pitchFamily="18" charset="0"/>
                <a:cs typeface="Times New Roman" panose="02020603050405020304" pitchFamily="18" charset="0"/>
              </a:rPr>
              <a:t>BÀI </a:t>
            </a:r>
            <a:r>
              <a:rPr lang="en-US" sz="2000" b="1" dirty="0" smtClean="0">
                <a:solidFill>
                  <a:srgbClr val="002060"/>
                </a:solidFill>
                <a:latin typeface="Times New Roman" panose="02020603050405020304" pitchFamily="18" charset="0"/>
                <a:cs typeface="Times New Roman" panose="02020603050405020304" pitchFamily="18" charset="0"/>
              </a:rPr>
              <a:t>8: TRUNG QUỐC TỪ THỜI  </a:t>
            </a:r>
            <a:r>
              <a:rPr lang="vi-VN" sz="2000" b="1" dirty="0" smtClean="0">
                <a:solidFill>
                  <a:srgbClr val="002060"/>
                </a:solidFill>
                <a:latin typeface="Times New Roman" panose="02020603050405020304" pitchFamily="18" charset="0"/>
                <a:cs typeface="Times New Roman" panose="02020603050405020304" pitchFamily="18" charset="0"/>
              </a:rPr>
              <a:t>CỔ ĐẠI</a:t>
            </a:r>
            <a:r>
              <a:rPr lang="en-US" sz="2000" b="1" dirty="0" smtClean="0">
                <a:solidFill>
                  <a:srgbClr val="002060"/>
                </a:solidFill>
                <a:latin typeface="Times New Roman" panose="02020603050405020304" pitchFamily="18" charset="0"/>
                <a:cs typeface="Times New Roman" panose="02020603050405020304" pitchFamily="18" charset="0"/>
              </a:rPr>
              <a:t> ĐẾN THẾ KỈ THỨ VII</a:t>
            </a:r>
            <a:endParaRPr lang="en-US" sz="20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7" name="Rounded Rectangle 6"/>
          <p:cNvSpPr/>
          <p:nvPr/>
        </p:nvSpPr>
        <p:spPr>
          <a:xfrm>
            <a:off x="116403" y="759811"/>
            <a:ext cx="8004670" cy="802853"/>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sz="1600" b="1" dirty="0">
                <a:solidFill>
                  <a:schemeClr val="tx1"/>
                </a:solidFill>
                <a:latin typeface="Times New Roman" panose="02020603050405020304" pitchFamily="18" charset="0"/>
                <a:cs typeface="Times New Roman" panose="02020603050405020304" pitchFamily="18" charset="0"/>
              </a:rPr>
              <a:t>II. </a:t>
            </a:r>
            <a:r>
              <a:rPr lang="vi-VN" sz="1600" b="1" dirty="0" smtClean="0">
                <a:solidFill>
                  <a:schemeClr val="tx1"/>
                </a:solidFill>
                <a:latin typeface="Times New Roman" panose="02020603050405020304" pitchFamily="18" charset="0"/>
                <a:cs typeface="Times New Roman" panose="02020603050405020304" pitchFamily="18" charset="0"/>
              </a:rPr>
              <a:t>QUÁ </a:t>
            </a:r>
            <a:r>
              <a:rPr lang="vi-VN" sz="1600" b="1" dirty="0">
                <a:solidFill>
                  <a:schemeClr val="tx1"/>
                </a:solidFill>
                <a:latin typeface="Times New Roman" panose="02020603050405020304" pitchFamily="18" charset="0"/>
                <a:cs typeface="Times New Roman" panose="02020603050405020304" pitchFamily="18" charset="0"/>
              </a:rPr>
              <a:t>TRÌNH THỐNG NHẤT </a:t>
            </a:r>
            <a:r>
              <a:rPr lang="en-US" sz="1600" b="1" dirty="0" smtClean="0">
                <a:solidFill>
                  <a:schemeClr val="tx1"/>
                </a:solidFill>
                <a:latin typeface="Times New Roman" panose="02020603050405020304" pitchFamily="18" charset="0"/>
                <a:cs typeface="Times New Roman" panose="02020603050405020304" pitchFamily="18" charset="0"/>
              </a:rPr>
              <a:t> </a:t>
            </a:r>
            <a:r>
              <a:rPr lang="vi-VN" sz="1600" b="1" dirty="0" smtClean="0">
                <a:solidFill>
                  <a:schemeClr val="tx1"/>
                </a:solidFill>
                <a:latin typeface="Times New Roman" panose="02020603050405020304" pitchFamily="18" charset="0"/>
                <a:cs typeface="Times New Roman" panose="02020603050405020304" pitchFamily="18" charset="0"/>
              </a:rPr>
              <a:t>VÀ </a:t>
            </a:r>
            <a:r>
              <a:rPr lang="en-US" sz="1600" b="1" dirty="0" smtClean="0">
                <a:solidFill>
                  <a:schemeClr val="tx1"/>
                </a:solidFill>
                <a:latin typeface="Times New Roman" panose="02020603050405020304" pitchFamily="18" charset="0"/>
                <a:cs typeface="Times New Roman" panose="02020603050405020304" pitchFamily="18" charset="0"/>
              </a:rPr>
              <a:t>X</a:t>
            </a:r>
            <a:r>
              <a:rPr lang="vi-VN" sz="1600" b="1" dirty="0" smtClean="0">
                <a:solidFill>
                  <a:schemeClr val="tx1"/>
                </a:solidFill>
                <a:latin typeface="Times New Roman" panose="02020603050405020304" pitchFamily="18" charset="0"/>
                <a:cs typeface="Times New Roman" panose="02020603050405020304" pitchFamily="18" charset="0"/>
              </a:rPr>
              <a:t>ÁC </a:t>
            </a:r>
            <a:r>
              <a:rPr lang="vi-VN" sz="1600" b="1" dirty="0">
                <a:solidFill>
                  <a:schemeClr val="tx1"/>
                </a:solidFill>
                <a:latin typeface="Times New Roman" panose="02020603050405020304" pitchFamily="18" charset="0"/>
                <a:cs typeface="Times New Roman" panose="02020603050405020304" pitchFamily="18" charset="0"/>
              </a:rPr>
              <a:t>LẬP </a:t>
            </a:r>
            <a:r>
              <a:rPr lang="vi-VN" sz="1600" b="1" dirty="0" smtClean="0">
                <a:solidFill>
                  <a:schemeClr val="tx1"/>
                </a:solidFill>
                <a:latin typeface="Times New Roman" panose="02020603050405020304" pitchFamily="18" charset="0"/>
                <a:cs typeface="Times New Roman" panose="02020603050405020304" pitchFamily="18" charset="0"/>
              </a:rPr>
              <a:t>CH</a:t>
            </a:r>
            <a:r>
              <a:rPr lang="en-US" sz="1600" b="1" dirty="0" smtClean="0">
                <a:solidFill>
                  <a:schemeClr val="tx1"/>
                </a:solidFill>
                <a:latin typeface="Times New Roman" panose="02020603050405020304" pitchFamily="18" charset="0"/>
                <a:cs typeface="Times New Roman" panose="02020603050405020304" pitchFamily="18" charset="0"/>
              </a:rPr>
              <a:t>Ế</a:t>
            </a:r>
            <a:r>
              <a:rPr lang="vi-VN" sz="1600" b="1" dirty="0" smtClean="0">
                <a:solidFill>
                  <a:schemeClr val="tx1"/>
                </a:solidFill>
                <a:latin typeface="Times New Roman" panose="02020603050405020304" pitchFamily="18" charset="0"/>
                <a:cs typeface="Times New Roman" panose="02020603050405020304" pitchFamily="18" charset="0"/>
              </a:rPr>
              <a:t> ĐỘ</a:t>
            </a:r>
            <a:r>
              <a:rPr lang="en-US" sz="1600" b="1" dirty="0" smtClean="0">
                <a:solidFill>
                  <a:schemeClr val="tx1"/>
                </a:solidFill>
                <a:latin typeface="Times New Roman" panose="02020603050405020304" pitchFamily="18" charset="0"/>
                <a:cs typeface="Times New Roman" panose="02020603050405020304" pitchFamily="18" charset="0"/>
              </a:rPr>
              <a:t> </a:t>
            </a:r>
            <a:r>
              <a:rPr lang="vi-VN" sz="1600" b="1" dirty="0" smtClean="0">
                <a:solidFill>
                  <a:schemeClr val="tx1"/>
                </a:solidFill>
                <a:latin typeface="Times New Roman" panose="02020603050405020304" pitchFamily="18" charset="0"/>
                <a:cs typeface="Times New Roman" panose="02020603050405020304" pitchFamily="18" charset="0"/>
              </a:rPr>
              <a:t>PHONG </a:t>
            </a:r>
            <a:r>
              <a:rPr lang="vi-VN" sz="1600" b="1" dirty="0">
                <a:solidFill>
                  <a:schemeClr val="tx1"/>
                </a:solidFill>
                <a:latin typeface="Times New Roman" panose="02020603050405020304" pitchFamily="18" charset="0"/>
                <a:cs typeface="Times New Roman" panose="02020603050405020304" pitchFamily="18" charset="0"/>
              </a:rPr>
              <a:t>KIÊN DƯỚI THỜI TẦN THUỶ </a:t>
            </a:r>
            <a:r>
              <a:rPr lang="vi-VN" sz="1600" b="1" dirty="0" smtClean="0">
                <a:solidFill>
                  <a:schemeClr val="tx1"/>
                </a:solidFill>
                <a:latin typeface="Times New Roman" panose="02020603050405020304" pitchFamily="18" charset="0"/>
                <a:cs typeface="Times New Roman" panose="02020603050405020304" pitchFamily="18" charset="0"/>
              </a:rPr>
              <a:t>HOÀN</a:t>
            </a:r>
            <a:r>
              <a:rPr lang="en-US" sz="1600" b="1" dirty="0" smtClean="0">
                <a:solidFill>
                  <a:schemeClr val="tx1"/>
                </a:solidFill>
                <a:latin typeface="Times New Roman" panose="02020603050405020304" pitchFamily="18" charset="0"/>
                <a:cs typeface="Times New Roman" panose="02020603050405020304" pitchFamily="18" charset="0"/>
              </a:rPr>
              <a:t>G</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1092" y="1694463"/>
            <a:ext cx="8870508" cy="400110"/>
          </a:xfrm>
          <a:prstGeom prst="rect">
            <a:avLst/>
          </a:prstGeom>
          <a:solidFill>
            <a:schemeClr val="bg1"/>
          </a:solidFill>
        </p:spPr>
        <p:txBody>
          <a:bodyPr wrap="square">
            <a:spAutoFit/>
          </a:bodyPr>
          <a:lstStyle/>
          <a:p>
            <a:r>
              <a:rPr lang="nl-NL" sz="2000" b="1" i="1" dirty="0" smtClean="0">
                <a:solidFill>
                  <a:srgbClr val="C00000"/>
                </a:solidFill>
                <a:latin typeface="Times New Roman" panose="02020603050405020304" pitchFamily="18" charset="0"/>
                <a:cs typeface="Times New Roman" panose="02020603050405020304" pitchFamily="18" charset="0"/>
              </a:rPr>
              <a:t>Những </a:t>
            </a:r>
            <a:r>
              <a:rPr lang="nl-NL" sz="2000" b="1" i="1" dirty="0">
                <a:solidFill>
                  <a:srgbClr val="C00000"/>
                </a:solidFill>
                <a:latin typeface="Times New Roman" panose="02020603050405020304" pitchFamily="18" charset="0"/>
                <a:cs typeface="Times New Roman" panose="02020603050405020304" pitchFamily="18" charset="0"/>
              </a:rPr>
              <a:t>giai cấp mới trong xã hội phong kiến Trung Quốc được hình thành</a:t>
            </a:r>
            <a:endParaRPr lang="en-US" sz="2000" dirty="0">
              <a:solidFill>
                <a:srgbClr val="C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4800" y="2226372"/>
            <a:ext cx="7924800" cy="1938992"/>
          </a:xfrm>
          <a:prstGeom prst="rect">
            <a:avLst/>
          </a:prstGeom>
        </p:spPr>
        <p:txBody>
          <a:bodyPr wrap="square">
            <a:spAutoFit/>
          </a:bodyPr>
          <a:lstStyle/>
          <a:p>
            <a:r>
              <a:rPr lang="nl-NL" sz="2000" dirty="0">
                <a:solidFill>
                  <a:schemeClr val="bg1"/>
                </a:solidFill>
                <a:latin typeface="Times New Roman" panose="02020603050405020304" pitchFamily="18" charset="0"/>
                <a:cs typeface="Times New Roman" panose="02020603050405020304" pitchFamily="18" charset="0"/>
              </a:rPr>
              <a:t>+ Địa chủ được hình thành từ giai cấp quý tộc quan lại (do chiếm được nhiều ruộng đất) và một bộ phận nông dân công xã (do giàu có).</a:t>
            </a:r>
            <a:endParaRPr lang="en-US" sz="2000" dirty="0">
              <a:solidFill>
                <a:schemeClr val="bg1"/>
              </a:solidFill>
              <a:latin typeface="Times New Roman" panose="02020603050405020304" pitchFamily="18" charset="0"/>
              <a:cs typeface="Times New Roman" panose="02020603050405020304" pitchFamily="18" charset="0"/>
            </a:endParaRPr>
          </a:p>
          <a:p>
            <a:r>
              <a:rPr lang="nl-NL" sz="2000" dirty="0">
                <a:solidFill>
                  <a:schemeClr val="bg1"/>
                </a:solidFill>
                <a:latin typeface="Times New Roman" panose="02020603050405020304" pitchFamily="18" charset="0"/>
                <a:cs typeface="Times New Roman" panose="02020603050405020304" pitchFamily="18" charset="0"/>
              </a:rPr>
              <a:t>+ Nông dân lĩnh canh (tá điền) được hình thành từ giai cấp nông dân công xã (do bị mất ruộng đất, phải nhận ruộng để canh tác).</a:t>
            </a:r>
            <a:endParaRPr lang="en-US" sz="2000" dirty="0">
              <a:solidFill>
                <a:schemeClr val="bg1"/>
              </a:solidFill>
              <a:latin typeface="Times New Roman" panose="02020603050405020304" pitchFamily="18" charset="0"/>
              <a:cs typeface="Times New Roman" panose="02020603050405020304" pitchFamily="18" charset="0"/>
            </a:endParaRPr>
          </a:p>
          <a:p>
            <a:r>
              <a:rPr lang="nl-NL" sz="2000" dirty="0">
                <a:solidFill>
                  <a:schemeClr val="bg1"/>
                </a:solidFill>
                <a:latin typeface="Times New Roman" panose="02020603050405020304" pitchFamily="18" charset="0"/>
                <a:cs typeface="Times New Roman" panose="02020603050405020304" pitchFamily="18" charset="0"/>
              </a:rPr>
              <a:t>- Quan hệ giữa hai giai cấp cơ bản của xã hội phong kiến dựa trên cơ sở bóc lột bằng </a:t>
            </a:r>
            <a:r>
              <a:rPr lang="nl-NL" sz="2000" dirty="0" smtClean="0">
                <a:solidFill>
                  <a:schemeClr val="bg1"/>
                </a:solidFill>
                <a:latin typeface="Times New Roman" panose="02020603050405020304" pitchFamily="18" charset="0"/>
                <a:cs typeface="Times New Roman" panose="02020603050405020304" pitchFamily="18" charset="0"/>
              </a:rPr>
              <a:t>địa </a:t>
            </a:r>
            <a:r>
              <a:rPr lang="nl-NL" sz="2000" dirty="0">
                <a:solidFill>
                  <a:schemeClr val="bg1"/>
                </a:solidFill>
                <a:latin typeface="Times New Roman" panose="02020603050405020304" pitchFamily="18" charset="0"/>
                <a:cs typeface="Times New Roman" panose="02020603050405020304" pitchFamily="18" charset="0"/>
              </a:rPr>
              <a:t>tô.</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352800" y="3148080"/>
            <a:ext cx="184731" cy="369332"/>
          </a:xfrm>
          <a:prstGeom prst="rect">
            <a:avLst/>
          </a:prstGeom>
        </p:spPr>
        <p:txBody>
          <a:bodyPr wrap="none">
            <a:spAutoFit/>
          </a:bodyPr>
          <a:lstStyle/>
          <a:p>
            <a:endParaRPr lang="en-US" dirty="0"/>
          </a:p>
        </p:txBody>
      </p:sp>
      <p:sp>
        <p:nvSpPr>
          <p:cNvPr id="11" name="Rectangle 10"/>
          <p:cNvSpPr/>
          <p:nvPr/>
        </p:nvSpPr>
        <p:spPr>
          <a:xfrm>
            <a:off x="4867422" y="2778748"/>
            <a:ext cx="247184" cy="369332"/>
          </a:xfrm>
          <a:prstGeom prst="rect">
            <a:avLst/>
          </a:prstGeom>
        </p:spPr>
        <p:txBody>
          <a:bodyPr wrap="none">
            <a:spAutoFit/>
          </a:bodyPr>
          <a:lstStyle/>
          <a:p>
            <a:r>
              <a:rPr lang="en-US" dirty="0" smtClean="0"/>
              <a:t>:</a:t>
            </a:r>
            <a:endParaRPr lang="en-US" dirty="0"/>
          </a:p>
        </p:txBody>
      </p:sp>
    </p:spTree>
    <p:extLst>
      <p:ext uri="{BB962C8B-B14F-4D97-AF65-F5344CB8AC3E}">
        <p14:creationId xmlns:p14="http://schemas.microsoft.com/office/powerpoint/2010/main" val="1810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62000" y="-185225"/>
            <a:ext cx="7886700" cy="2161836"/>
          </a:xfrm>
          <a:prstGeom prst="rect">
            <a:avLst/>
          </a:prstGeom>
        </p:spPr>
      </p:pic>
      <p:sp>
        <p:nvSpPr>
          <p:cNvPr id="2" name="Rectangle 1"/>
          <p:cNvSpPr/>
          <p:nvPr/>
        </p:nvSpPr>
        <p:spPr>
          <a:xfrm>
            <a:off x="1874520" y="438150"/>
            <a:ext cx="280035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latin typeface="Times New Roman" panose="02020603050405020304" pitchFamily="18" charset="0"/>
                <a:cs typeface="Times New Roman" panose="02020603050405020304" pitchFamily="18" charset="0"/>
              </a:rPr>
              <a:t>Nhà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Hán</a:t>
            </a:r>
            <a:endParaRPr lang="en-US" dirty="0">
              <a:latin typeface="Times New Roman" panose="02020603050405020304" pitchFamily="18" charset="0"/>
              <a:cs typeface="Times New Roman" panose="02020603050405020304" pitchFamily="18" charset="0"/>
            </a:endParaRPr>
          </a:p>
        </p:txBody>
      </p:sp>
      <p:sp>
        <p:nvSpPr>
          <p:cNvPr id="3" name="Rectangle 2"/>
          <p:cNvSpPr/>
          <p:nvPr/>
        </p:nvSpPr>
        <p:spPr>
          <a:xfrm>
            <a:off x="4674870" y="438149"/>
            <a:ext cx="2716530" cy="22512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latin typeface="Times New Roman" panose="02020603050405020304" pitchFamily="18" charset="0"/>
                <a:cs typeface="Times New Roman" panose="02020603050405020304" pitchFamily="18" charset="0"/>
              </a:rPr>
              <a:t>Loạn</a:t>
            </a:r>
            <a:r>
              <a:rPr lang="en-US" sz="1600" dirty="0" smtClean="0">
                <a:solidFill>
                  <a:schemeClr val="tx1"/>
                </a:solidFill>
                <a:latin typeface="Times New Roman" panose="02020603050405020304" pitchFamily="18" charset="0"/>
                <a:cs typeface="Times New Roman" panose="02020603050405020304" pitchFamily="18" charset="0"/>
              </a:rPr>
              <a:t> </a:t>
            </a:r>
            <a:r>
              <a:rPr lang="en-US" sz="1600" dirty="0" err="1" smtClean="0">
                <a:solidFill>
                  <a:schemeClr val="tx1"/>
                </a:solidFill>
                <a:latin typeface="Times New Roman" panose="02020603050405020304" pitchFamily="18" charset="0"/>
                <a:cs typeface="Times New Roman" panose="02020603050405020304" pitchFamily="18" charset="0"/>
              </a:rPr>
              <a:t>lạc</a:t>
            </a:r>
            <a:r>
              <a:rPr lang="en-US" sz="1600" dirty="0" smtClean="0">
                <a:solidFill>
                  <a:schemeClr val="tx1"/>
                </a:solidFill>
                <a:latin typeface="Times New Roman" panose="02020603050405020304" pitchFamily="18" charset="0"/>
                <a:cs typeface="Times New Roman" panose="02020603050405020304" pitchFamily="18" charset="0"/>
              </a:rPr>
              <a:t>, </a:t>
            </a:r>
            <a:r>
              <a:rPr lang="en-US" sz="1600" dirty="0" err="1" smtClean="0">
                <a:solidFill>
                  <a:schemeClr val="tx1"/>
                </a:solidFill>
                <a:latin typeface="Times New Roman" panose="02020603050405020304" pitchFamily="18" charset="0"/>
                <a:cs typeface="Times New Roman" panose="02020603050405020304" pitchFamily="18" charset="0"/>
              </a:rPr>
              <a:t>thống</a:t>
            </a:r>
            <a:r>
              <a:rPr lang="en-US" sz="1600" dirty="0" smtClean="0">
                <a:solidFill>
                  <a:schemeClr val="tx1"/>
                </a:solidFill>
                <a:latin typeface="Times New Roman" panose="02020603050405020304" pitchFamily="18" charset="0"/>
                <a:cs typeface="Times New Roman" panose="02020603050405020304" pitchFamily="18" charset="0"/>
              </a:rPr>
              <a:t> </a:t>
            </a:r>
            <a:r>
              <a:rPr lang="en-US" sz="1600" dirty="0" err="1" smtClean="0">
                <a:solidFill>
                  <a:schemeClr val="tx1"/>
                </a:solidFill>
                <a:latin typeface="Times New Roman" panose="02020603050405020304" pitchFamily="18" charset="0"/>
                <a:cs typeface="Times New Roman" panose="02020603050405020304" pitchFamily="18" charset="0"/>
              </a:rPr>
              <a:t>nhất</a:t>
            </a:r>
            <a:r>
              <a:rPr lang="en-US" sz="1600" dirty="0" smtClean="0">
                <a:solidFill>
                  <a:schemeClr val="tx1"/>
                </a:solidFill>
                <a:latin typeface="Times New Roman" panose="02020603050405020304" pitchFamily="18" charset="0"/>
                <a:cs typeface="Times New Roman" panose="02020603050405020304" pitchFamily="18" charset="0"/>
              </a:rPr>
              <a:t>, chia </a:t>
            </a:r>
            <a:r>
              <a:rPr lang="en-US" sz="1600" dirty="0" err="1" smtClean="0">
                <a:solidFill>
                  <a:schemeClr val="tx1"/>
                </a:solidFill>
                <a:latin typeface="Times New Roman" panose="02020603050405020304" pitchFamily="18" charset="0"/>
                <a:cs typeface="Times New Roman" panose="02020603050405020304" pitchFamily="18" charset="0"/>
              </a:rPr>
              <a:t>rẽ</a:t>
            </a:r>
            <a:endParaRPr lang="en-US" sz="1600"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Hán Cao Tổ – Wikipedia tiếng Việ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056" y="1475716"/>
            <a:ext cx="1730846" cy="1981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44078" y="801401"/>
            <a:ext cx="546296" cy="369332"/>
          </a:xfrm>
          <a:prstGeom prst="rect">
            <a:avLst/>
          </a:prstGeom>
          <a:solidFill>
            <a:schemeClr val="accent2"/>
          </a:solidFill>
        </p:spPr>
        <p:txBody>
          <a:bodyPr wrap="square" rtlCol="0">
            <a:spAutoFit/>
          </a:bodyPr>
          <a:lstStyle/>
          <a:p>
            <a:r>
              <a:rPr lang="en-US" dirty="0" err="1" smtClean="0"/>
              <a:t>Tần</a:t>
            </a:r>
            <a:endParaRPr lang="en-US" dirty="0"/>
          </a:p>
        </p:txBody>
      </p:sp>
      <p:sp>
        <p:nvSpPr>
          <p:cNvPr id="12" name="Rectangle 11"/>
          <p:cNvSpPr/>
          <p:nvPr/>
        </p:nvSpPr>
        <p:spPr>
          <a:xfrm>
            <a:off x="59528" y="3443141"/>
            <a:ext cx="1849902" cy="302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latin typeface="Times New Roman" panose="02020603050405020304" pitchFamily="18" charset="0"/>
                <a:cs typeface="Times New Roman" panose="02020603050405020304" pitchFamily="18" charset="0"/>
              </a:rPr>
              <a:t>Lưu</a:t>
            </a:r>
            <a:r>
              <a:rPr lang="en-US" dirty="0" smtClean="0">
                <a:latin typeface="Times New Roman" panose="02020603050405020304" pitchFamily="18" charset="0"/>
                <a:cs typeface="Times New Roman" panose="02020603050405020304" pitchFamily="18" charset="0"/>
              </a:rPr>
              <a:t> Bang</a:t>
            </a: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909430" y="2034010"/>
            <a:ext cx="4491370" cy="1323439"/>
          </a:xfrm>
          <a:prstGeom prst="rect">
            <a:avLst/>
          </a:prstGeom>
          <a:solidFill>
            <a:schemeClr val="bg2">
              <a:lumMod val="90000"/>
            </a:schemeClr>
          </a:solid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Lưu</a:t>
            </a:r>
            <a:r>
              <a:rPr lang="en-US" sz="2000" dirty="0" smtClean="0">
                <a:latin typeface="Times New Roman" panose="02020603050405020304" pitchFamily="18" charset="0"/>
                <a:cs typeface="Times New Roman" panose="02020603050405020304" pitchFamily="18" charset="0"/>
              </a:rPr>
              <a:t> Bang </a:t>
            </a:r>
            <a:r>
              <a:rPr lang="en-US" sz="2000" dirty="0" err="1" smtClean="0">
                <a:latin typeface="Times New Roman" panose="02020603050405020304" pitchFamily="18" charset="0"/>
                <a:cs typeface="Times New Roman" panose="02020603050405020304" pitchFamily="18" charset="0"/>
              </a:rPr>
              <a:t>lật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lập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206TCN </a:t>
            </a:r>
            <a:r>
              <a:rPr lang="en-US" sz="2000" dirty="0" err="1" smtClean="0">
                <a:latin typeface="Times New Roman" panose="02020603050405020304" pitchFamily="18" charset="0"/>
                <a:cs typeface="Times New Roman" panose="02020603050405020304" pitchFamily="18" charset="0"/>
              </a:rPr>
              <a:t>đến</a:t>
            </a:r>
            <a:r>
              <a:rPr lang="en-US" sz="2000" dirty="0" smtClean="0">
                <a:latin typeface="Times New Roman" panose="02020603050405020304" pitchFamily="18" charset="0"/>
                <a:cs typeface="Times New Roman" panose="02020603050405020304" pitchFamily="18" charset="0"/>
              </a:rPr>
              <a:t> 220. </a:t>
            </a:r>
            <a:r>
              <a:rPr lang="en-US" sz="2000" dirty="0" err="1" smtClean="0">
                <a:latin typeface="Times New Roman" panose="02020603050405020304" pitchFamily="18" charset="0"/>
                <a:cs typeface="Times New Roman" panose="02020603050405020304" pitchFamily="18" charset="0"/>
              </a:rPr>
              <a:t>Đây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tồn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lịch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Trung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tính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đến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Tùy</a:t>
            </a:r>
            <a:endParaRPr lang="en-US" sz="20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1790374" y="1435989"/>
            <a:ext cx="3021074" cy="2007152"/>
          </a:xfrm>
          <a:prstGeom prst="rect">
            <a:avLst/>
          </a:prstGeom>
        </p:spPr>
      </p:pic>
      <p:sp>
        <p:nvSpPr>
          <p:cNvPr id="15" name="Rectangle 14"/>
          <p:cNvSpPr/>
          <p:nvPr/>
        </p:nvSpPr>
        <p:spPr>
          <a:xfrm>
            <a:off x="1782088" y="3439037"/>
            <a:ext cx="2985214" cy="755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imes New Roman" panose="02020603050405020304" pitchFamily="18" charset="0"/>
                <a:cs typeface="Times New Roman" panose="02020603050405020304" pitchFamily="18" charset="0"/>
              </a:rPr>
              <a:t>KHỞI NGHĨA HAI BÀ TRƯNG (NĂM 40-43)</a:t>
            </a:r>
            <a:endParaRPr lang="en-US" dirty="0">
              <a:latin typeface="Times New Roman" panose="02020603050405020304" pitchFamily="18" charset="0"/>
              <a:cs typeface="Times New Roman" panose="02020603050405020304" pitchFamily="18" charset="0"/>
            </a:endParaRPr>
          </a:p>
        </p:txBody>
      </p:sp>
      <p:pic>
        <p:nvPicPr>
          <p:cNvPr id="3074" name="Picture 2" descr="Tây Thục - tamquocch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991" y="1462013"/>
            <a:ext cx="3743325" cy="35052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539562" y="1499010"/>
            <a:ext cx="966602" cy="3477875"/>
          </a:xfrm>
          <a:prstGeom prst="rect">
            <a:avLst/>
          </a:prstGeom>
          <a:solidFill>
            <a:schemeClr val="bg2">
              <a:lumMod val="90000"/>
            </a:schemeClr>
          </a:solid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Thời</a:t>
            </a:r>
            <a:r>
              <a:rPr lang="en-US" sz="2000" dirty="0" smtClean="0">
                <a:latin typeface="Times New Roman" panose="02020603050405020304" pitchFamily="18" charset="0"/>
                <a:cs typeface="Times New Roman" panose="02020603050405020304" pitchFamily="18" charset="0"/>
              </a:rPr>
              <a:t> Tam </a:t>
            </a:r>
            <a:r>
              <a:rPr lang="en-US" sz="2000" dirty="0" err="1" smtClean="0">
                <a:latin typeface="Times New Roman" panose="02020603050405020304" pitchFamily="18" charset="0"/>
                <a:cs typeface="Times New Roman" panose="02020603050405020304" pitchFamily="18" charset="0"/>
              </a:rPr>
              <a:t>Quốc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Trung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chia </a:t>
            </a:r>
            <a:r>
              <a:rPr lang="en-US" sz="2000" dirty="0" err="1" smtClean="0">
                <a:latin typeface="Times New Roman" panose="02020603050405020304" pitchFamily="18" charset="0"/>
                <a:cs typeface="Times New Roman" panose="02020603050405020304" pitchFamily="18" charset="0"/>
              </a:rPr>
              <a:t>thành</a:t>
            </a:r>
            <a:r>
              <a:rPr lang="en-US" sz="2000" dirty="0" smtClean="0">
                <a:latin typeface="Times New Roman" panose="02020603050405020304" pitchFamily="18" charset="0"/>
                <a:cs typeface="Times New Roman" panose="02020603050405020304" pitchFamily="18" charset="0"/>
              </a:rPr>
              <a:t> 3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Ngụy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Thục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Ngô</a:t>
            </a:r>
            <a:endParaRPr lang="en-US" sz="20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6"/>
          <a:stretch>
            <a:fillRect/>
          </a:stretch>
        </p:blipFill>
        <p:spPr>
          <a:xfrm>
            <a:off x="1804066" y="1541378"/>
            <a:ext cx="2996749" cy="3422603"/>
          </a:xfrm>
          <a:prstGeom prst="rect">
            <a:avLst/>
          </a:prstGeom>
        </p:spPr>
      </p:pic>
      <p:sp>
        <p:nvSpPr>
          <p:cNvPr id="19" name="TextBox 18"/>
          <p:cNvSpPr txBox="1"/>
          <p:nvPr/>
        </p:nvSpPr>
        <p:spPr>
          <a:xfrm>
            <a:off x="4732810" y="2125702"/>
            <a:ext cx="3386098" cy="1323439"/>
          </a:xfrm>
          <a:prstGeom prst="rect">
            <a:avLst/>
          </a:prstGeom>
          <a:solidFill>
            <a:schemeClr val="bg2">
              <a:lumMod val="90000"/>
            </a:schemeClr>
          </a:solid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ta </a:t>
            </a:r>
            <a:r>
              <a:rPr lang="en-US" sz="2000" dirty="0" err="1" smtClean="0">
                <a:latin typeface="Times New Roman" panose="02020603050405020304" pitchFamily="18" charset="0"/>
                <a:cs typeface="Times New Roman" panose="02020603050405020304" pitchFamily="18" charset="0"/>
              </a:rPr>
              <a:t>dưới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thống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Ngô</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năm</a:t>
            </a:r>
            <a:r>
              <a:rPr lang="en-US" sz="2000" dirty="0" smtClean="0">
                <a:latin typeface="Times New Roman" panose="02020603050405020304" pitchFamily="18" charset="0"/>
                <a:cs typeface="Times New Roman" panose="02020603050405020304" pitchFamily="18" charset="0"/>
              </a:rPr>
              <a:t> 248 </a:t>
            </a:r>
            <a:r>
              <a:rPr lang="en-US" sz="2000" dirty="0" err="1" smtClean="0">
                <a:latin typeface="Times New Roman" panose="02020603050405020304" pitchFamily="18" charset="0"/>
                <a:cs typeface="Times New Roman" panose="02020603050405020304" pitchFamily="18" charset="0"/>
              </a:rPr>
              <a:t>tại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vùng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Triệu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cờ</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khởi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nghĩa</a:t>
            </a:r>
            <a:endParaRPr lang="en-US" sz="2000" dirty="0">
              <a:latin typeface="Times New Roman" panose="02020603050405020304" pitchFamily="18" charset="0"/>
              <a:cs typeface="Times New Roman" panose="02020603050405020304" pitchFamily="18" charset="0"/>
            </a:endParaRPr>
          </a:p>
        </p:txBody>
      </p:sp>
      <p:sp>
        <p:nvSpPr>
          <p:cNvPr id="20" name="Rounded Rectangular Callout 19"/>
          <p:cNvSpPr/>
          <p:nvPr/>
        </p:nvSpPr>
        <p:spPr>
          <a:xfrm>
            <a:off x="8261298" y="1156060"/>
            <a:ext cx="927296" cy="2438400"/>
          </a:xfrm>
          <a:prstGeom prst="wedgeRoundRectCallout">
            <a:avLst>
              <a:gd name="adj1" fmla="val -103478"/>
              <a:gd name="adj2" fmla="val -5158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latin typeface="Times New Roman" panose="02020603050405020304" pitchFamily="18" charset="0"/>
                <a:cs typeface="Times New Roman" panose="02020603050405020304" pitchFamily="18" charset="0"/>
              </a:rPr>
              <a:t>Giai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đỉnh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cao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kiến</a:t>
            </a:r>
            <a:endParaRPr lang="en-US" dirty="0">
              <a:latin typeface="Times New Roman" panose="02020603050405020304" pitchFamily="18" charset="0"/>
              <a:cs typeface="Times New Roman" panose="02020603050405020304" pitchFamily="18" charset="0"/>
            </a:endParaRPr>
          </a:p>
        </p:txBody>
      </p:sp>
      <p:sp>
        <p:nvSpPr>
          <p:cNvPr id="16" name="AutoShape 4" descr="Sự thật hoàng đế dâm loạn nhất lịch sử Trung Ho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7"/>
          <a:stretch>
            <a:fillRect/>
          </a:stretch>
        </p:blipFill>
        <p:spPr>
          <a:xfrm>
            <a:off x="59528" y="7937"/>
            <a:ext cx="3326570" cy="3713831"/>
          </a:xfrm>
          <a:prstGeom prst="rect">
            <a:avLst/>
          </a:prstGeom>
        </p:spPr>
      </p:pic>
      <p:sp>
        <p:nvSpPr>
          <p:cNvPr id="21" name="TextBox 20"/>
          <p:cNvSpPr txBox="1"/>
          <p:nvPr/>
        </p:nvSpPr>
        <p:spPr>
          <a:xfrm>
            <a:off x="0" y="3776200"/>
            <a:ext cx="9296400" cy="1015663"/>
          </a:xfrm>
          <a:prstGeom prst="rect">
            <a:avLst/>
          </a:prstGeom>
          <a:solidFill>
            <a:schemeClr val="bg2">
              <a:lumMod val="9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Tùy Văn Đế được các sử gia đánh giá là một </a:t>
            </a:r>
            <a:r>
              <a:rPr lang="vi-VN" sz="2000" dirty="0">
                <a:latin typeface="Times New Roman" panose="02020603050405020304" pitchFamily="18" charset="0"/>
                <a:cs typeface="Times New Roman" panose="02020603050405020304" pitchFamily="18" charset="0"/>
                <a:hlinkClick r:id="rId8" tooltip="Hoàng đế"/>
              </a:rPr>
              <a:t>Hoàng đế</a:t>
            </a:r>
            <a:r>
              <a:rPr lang="vi-VN" sz="2000" dirty="0">
                <a:latin typeface="Times New Roman" panose="02020603050405020304" pitchFamily="18" charset="0"/>
                <a:cs typeface="Times New Roman" panose="02020603050405020304" pitchFamily="18" charset="0"/>
              </a:rPr>
              <a:t> tài giỏi, đã đem lại thái bình và thịnh vượng cho Trung Hoa sau hàng trăm năm chia </a:t>
            </a:r>
            <a:r>
              <a:rPr lang="vi-VN" sz="2000" dirty="0" smtClean="0">
                <a:latin typeface="Times New Roman" panose="02020603050405020304" pitchFamily="18" charset="0"/>
                <a:cs typeface="Times New Roman" panose="02020603050405020304" pitchFamily="18" charset="0"/>
              </a:rPr>
              <a:t>cắ</a:t>
            </a:r>
            <a:r>
              <a:rPr lang="en-US" sz="2000" dirty="0" smtClean="0">
                <a:latin typeface="Times New Roman" panose="02020603050405020304" pitchFamily="18" charset="0"/>
                <a:cs typeface="Times New Roman" panose="02020603050405020304" pitchFamily="18" charset="0"/>
              </a:rPr>
              <a:t>t </a:t>
            </a:r>
            <a:r>
              <a:rPr lang="en-US" sz="2000" dirty="0" err="1" smtClean="0">
                <a:latin typeface="Times New Roman" panose="02020603050405020304" pitchFamily="18" charset="0"/>
                <a:cs typeface="Times New Roman" panose="02020603050405020304" pitchFamily="18" charset="0"/>
              </a:rPr>
              <a:t>Tùy</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Quốc</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98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ircle(in)">
                                      <p:cBhvr>
                                        <p:cTn id="17" dur="2000"/>
                                        <p:tgtEl>
                                          <p:spTgt spid="1026"/>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xit" presetSubtype="32" fill="hold" nodeType="clickEffect">
                                  <p:stCondLst>
                                    <p:cond delay="0"/>
                                  </p:stCondLst>
                                  <p:childTnLst>
                                    <p:animEffect transition="out" filter="diamond(out)">
                                      <p:cBhvr>
                                        <p:cTn id="29" dur="2000"/>
                                        <p:tgtEl>
                                          <p:spTgt spid="1026"/>
                                        </p:tgtEl>
                                      </p:cBhvr>
                                    </p:animEffect>
                                    <p:set>
                                      <p:cBhvr>
                                        <p:cTn id="30" dur="1" fill="hold">
                                          <p:stCondLst>
                                            <p:cond delay="1999"/>
                                          </p:stCondLst>
                                        </p:cTn>
                                        <p:tgtEl>
                                          <p:spTgt spid="1026"/>
                                        </p:tgtEl>
                                        <p:attrNameLst>
                                          <p:attrName>style.visibility</p:attrName>
                                        </p:attrNameLst>
                                      </p:cBhvr>
                                      <p:to>
                                        <p:strVal val="hidden"/>
                                      </p:to>
                                    </p:set>
                                  </p:childTnLst>
                                </p:cTn>
                              </p:par>
                              <p:par>
                                <p:cTn id="31" presetID="8" presetClass="exit" presetSubtype="32" fill="hold" grpId="1" nodeType="withEffect">
                                  <p:stCondLst>
                                    <p:cond delay="0"/>
                                  </p:stCondLst>
                                  <p:childTnLst>
                                    <p:animEffect transition="out" filter="diamond(out)">
                                      <p:cBhvr>
                                        <p:cTn id="32" dur="2000"/>
                                        <p:tgtEl>
                                          <p:spTgt spid="12"/>
                                        </p:tgtEl>
                                      </p:cBhvr>
                                    </p:animEffect>
                                    <p:set>
                                      <p:cBhvr>
                                        <p:cTn id="33" dur="1" fill="hold">
                                          <p:stCondLst>
                                            <p:cond delay="1999"/>
                                          </p:stCondLst>
                                        </p:cTn>
                                        <p:tgtEl>
                                          <p:spTgt spid="12"/>
                                        </p:tgtEl>
                                        <p:attrNameLst>
                                          <p:attrName>style.visibility</p:attrName>
                                        </p:attrNameLst>
                                      </p:cBhvr>
                                      <p:to>
                                        <p:strVal val="hidden"/>
                                      </p:to>
                                    </p:set>
                                  </p:childTnLst>
                                </p:cTn>
                              </p:par>
                              <p:par>
                                <p:cTn id="34" presetID="8" presetClass="exit" presetSubtype="32" fill="hold" grpId="1" nodeType="withEffect">
                                  <p:stCondLst>
                                    <p:cond delay="0"/>
                                  </p:stCondLst>
                                  <p:childTnLst>
                                    <p:animEffect transition="out" filter="diamond(out)">
                                      <p:cBhvr>
                                        <p:cTn id="35" dur="2000"/>
                                        <p:tgtEl>
                                          <p:spTgt spid="11"/>
                                        </p:tgtEl>
                                      </p:cBhvr>
                                    </p:animEffect>
                                    <p:set>
                                      <p:cBhvr>
                                        <p:cTn id="36" dur="1" fill="hold">
                                          <p:stCondLst>
                                            <p:cond delay="1999"/>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par>
                                <p:cTn id="42" presetID="6" presetClass="entr" presetSubtype="16"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ircle(in)">
                                      <p:cBhvr>
                                        <p:cTn id="44" dur="2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par>
                                <p:cTn id="50" presetID="16" presetClass="exit" presetSubtype="21" fill="hold" nodeType="withEffect">
                                  <p:stCondLst>
                                    <p:cond delay="0"/>
                                  </p:stCondLst>
                                  <p:childTnLst>
                                    <p:animEffect transition="out" filter="barn(inVertical)">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074"/>
                                        </p:tgtEl>
                                        <p:attrNameLst>
                                          <p:attrName>style.visibility</p:attrName>
                                        </p:attrNameLst>
                                      </p:cBhvr>
                                      <p:to>
                                        <p:strVal val="visible"/>
                                      </p:to>
                                    </p:set>
                                    <p:animEffect transition="in" filter="circle(in)">
                                      <p:cBhvr>
                                        <p:cTn id="57" dur="2000"/>
                                        <p:tgtEl>
                                          <p:spTgt spid="307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3074"/>
                                        </p:tgtEl>
                                      </p:cBhvr>
                                    </p:animEffect>
                                    <p:set>
                                      <p:cBhvr>
                                        <p:cTn id="67" dur="1" fill="hold">
                                          <p:stCondLst>
                                            <p:cond delay="499"/>
                                          </p:stCondLst>
                                        </p:cTn>
                                        <p:tgtEl>
                                          <p:spTgt spid="3074"/>
                                        </p:tgtEl>
                                        <p:attrNameLst>
                                          <p:attrName>style.visibility</p:attrName>
                                        </p:attrNameLst>
                                      </p:cBhvr>
                                      <p:to>
                                        <p:strVal val="hidden"/>
                                      </p:to>
                                    </p:set>
                                  </p:childTnLst>
                                </p:cTn>
                              </p:par>
                              <p:par>
                                <p:cTn id="68" presetID="8" presetClass="exit" presetSubtype="32" fill="hold" grpId="1" nodeType="withEffect">
                                  <p:stCondLst>
                                    <p:cond delay="0"/>
                                  </p:stCondLst>
                                  <p:childTnLst>
                                    <p:animEffect transition="out" filter="diamond(out)">
                                      <p:cBhvr>
                                        <p:cTn id="69" dur="2000"/>
                                        <p:tgtEl>
                                          <p:spTgt spid="17"/>
                                        </p:tgtEl>
                                      </p:cBhvr>
                                    </p:animEffect>
                                    <p:set>
                                      <p:cBhvr>
                                        <p:cTn id="70" dur="1" fill="hold">
                                          <p:stCondLst>
                                            <p:cond delay="1999"/>
                                          </p:stCondLst>
                                        </p:cTn>
                                        <p:tgtEl>
                                          <p:spTgt spid="1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circle(in)">
                                      <p:cBhvr>
                                        <p:cTn id="75" dur="20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left)">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xit" presetSubtype="21" fill="hold" nodeType="clickEffect">
                                  <p:stCondLst>
                                    <p:cond delay="0"/>
                                  </p:stCondLst>
                                  <p:childTnLst>
                                    <p:animEffect transition="out" filter="barn(inVertical)">
                                      <p:cBhvr>
                                        <p:cTn id="84" dur="500"/>
                                        <p:tgtEl>
                                          <p:spTgt spid="14"/>
                                        </p:tgtEl>
                                      </p:cBhvr>
                                    </p:animEffect>
                                    <p:set>
                                      <p:cBhvr>
                                        <p:cTn id="85" dur="1" fill="hold">
                                          <p:stCondLst>
                                            <p:cond delay="499"/>
                                          </p:stCondLst>
                                        </p:cTn>
                                        <p:tgtEl>
                                          <p:spTgt spid="14"/>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grpId="3" nodeType="clickEffect">
                                  <p:stCondLst>
                                    <p:cond delay="0"/>
                                  </p:stCondLst>
                                  <p:childTnLst>
                                    <p:anim calcmode="lin" valueType="num">
                                      <p:cBhvr additive="base">
                                        <p:cTn id="89" dur="500"/>
                                        <p:tgtEl>
                                          <p:spTgt spid="19"/>
                                        </p:tgtEl>
                                        <p:attrNameLst>
                                          <p:attrName>ppt_x</p:attrName>
                                        </p:attrNameLst>
                                      </p:cBhvr>
                                      <p:tavLst>
                                        <p:tav tm="0">
                                          <p:val>
                                            <p:strVal val="ppt_x"/>
                                          </p:val>
                                        </p:tav>
                                        <p:tav tm="100000">
                                          <p:val>
                                            <p:strVal val="ppt_x"/>
                                          </p:val>
                                        </p:tav>
                                      </p:tavLst>
                                    </p:anim>
                                    <p:anim calcmode="lin" valueType="num">
                                      <p:cBhvr additive="base">
                                        <p:cTn id="90" dur="500"/>
                                        <p:tgtEl>
                                          <p:spTgt spid="19"/>
                                        </p:tgtEl>
                                        <p:attrNameLst>
                                          <p:attrName>ppt_y</p:attrName>
                                        </p:attrNameLst>
                                      </p:cBhvr>
                                      <p:tavLst>
                                        <p:tav tm="0">
                                          <p:val>
                                            <p:strVal val="ppt_y"/>
                                          </p:val>
                                        </p:tav>
                                        <p:tav tm="100000">
                                          <p:val>
                                            <p:strVal val="1+ppt_h/2"/>
                                          </p:val>
                                        </p:tav>
                                      </p:tavLst>
                                    </p:anim>
                                    <p:set>
                                      <p:cBhvr>
                                        <p:cTn id="91" dur="1" fill="hold">
                                          <p:stCondLst>
                                            <p:cond delay="499"/>
                                          </p:stCondLst>
                                        </p:cTn>
                                        <p:tgtEl>
                                          <p:spTgt spid="19"/>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wipe(left)">
                                      <p:cBhvr>
                                        <p:cTn id="96" dur="500"/>
                                        <p:tgtEl>
                                          <p:spTgt spid="3"/>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wipe(up)">
                                      <p:cBhvr>
                                        <p:cTn id="101" dur="500"/>
                                        <p:tgtEl>
                                          <p:spTgt spid="20"/>
                                        </p:tgtEl>
                                      </p:cBhvr>
                                    </p:animEffect>
                                  </p:childTnLst>
                                </p:cTn>
                              </p:par>
                            </p:childTnLst>
                          </p:cTn>
                        </p:par>
                      </p:childTnLst>
                    </p:cTn>
                  </p:par>
                  <p:par>
                    <p:cTn id="102" fill="hold">
                      <p:stCondLst>
                        <p:cond delay="indefinite"/>
                      </p:stCondLst>
                      <p:childTnLst>
                        <p:par>
                          <p:cTn id="103" fill="hold">
                            <p:stCondLst>
                              <p:cond delay="0"/>
                            </p:stCondLst>
                            <p:childTnLst>
                              <p:par>
                                <p:cTn id="104" presetID="6" presetClass="entr" presetSubtype="16" fill="hold" nodeType="click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circle(in)">
                                      <p:cBhvr>
                                        <p:cTn id="106" dur="2000"/>
                                        <p:tgtEl>
                                          <p:spTgt spid="18"/>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barn(inVertical)">
                                      <p:cBhvr>
                                        <p:cTn id="1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2" grpId="0" animBg="1"/>
      <p:bldP spid="12" grpId="1" animBg="1"/>
      <p:bldP spid="11" grpId="0" animBg="1"/>
      <p:bldP spid="11" grpId="1" animBg="1"/>
      <p:bldP spid="15" grpId="0" animBg="1"/>
      <p:bldP spid="15" grpId="1" animBg="1"/>
      <p:bldP spid="17" grpId="0" animBg="1"/>
      <p:bldP spid="17" grpId="1" animBg="1"/>
      <p:bldP spid="19" grpId="0" animBg="1"/>
      <p:bldP spid="19" grpId="3" animBg="1"/>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62000" y="-185225"/>
            <a:ext cx="7886700" cy="2161836"/>
          </a:xfrm>
          <a:prstGeom prst="rect">
            <a:avLst/>
          </a:prstGeom>
        </p:spPr>
      </p:pic>
      <p:sp>
        <p:nvSpPr>
          <p:cNvPr id="6" name="Content Placeholder 3"/>
          <p:cNvSpPr txBox="1">
            <a:spLocks/>
          </p:cNvSpPr>
          <p:nvPr/>
        </p:nvSpPr>
        <p:spPr>
          <a:xfrm>
            <a:off x="304800" y="2014711"/>
            <a:ext cx="8839200" cy="2959029"/>
          </a:xfrm>
          <a:prstGeom prst="verticalScroll">
            <a:avLst/>
          </a:prstGeom>
          <a:solidFill>
            <a:schemeClr val="bg1"/>
          </a:solidFill>
          <a:ln w="57150"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defTabSz="914400">
              <a:lnSpc>
                <a:spcPct val="100000"/>
              </a:lnSpc>
              <a:spcBef>
                <a:spcPts val="0"/>
              </a:spcBef>
              <a:buNone/>
            </a:pPr>
            <a:r>
              <a:rPr lang="en-US" sz="2800" dirty="0" smtClean="0">
                <a:solidFill>
                  <a:prstClr val="black"/>
                </a:solidFill>
                <a:latin typeface="+mj-lt"/>
              </a:rPr>
              <a:t>     </a:t>
            </a:r>
            <a:r>
              <a:rPr lang="vi-VN" sz="3300" dirty="0" smtClean="0">
                <a:solidFill>
                  <a:prstClr val="black"/>
                </a:solidFill>
                <a:latin typeface="+mj-lt"/>
              </a:rPr>
              <a:t>Kế </a:t>
            </a:r>
            <a:r>
              <a:rPr lang="vi-VN" sz="3300" dirty="0">
                <a:solidFill>
                  <a:prstClr val="black"/>
                </a:solidFill>
                <a:latin typeface="+mj-lt"/>
              </a:rPr>
              <a:t>tiếp nhà Tần, nhà Hán đã cai trị suốt hơn bốn thế kỉ và được coi là một trong </a:t>
            </a:r>
            <a:r>
              <a:rPr lang="vi-VN" sz="3300" dirty="0" smtClean="0">
                <a:solidFill>
                  <a:prstClr val="black"/>
                </a:solidFill>
                <a:latin typeface="+mj-lt"/>
              </a:rPr>
              <a:t>những</a:t>
            </a:r>
            <a:r>
              <a:rPr lang="en-US" sz="3300" dirty="0" smtClean="0">
                <a:solidFill>
                  <a:prstClr val="black"/>
                </a:solidFill>
                <a:latin typeface="+mj-lt"/>
              </a:rPr>
              <a:t> </a:t>
            </a:r>
            <a:r>
              <a:rPr lang="vi-VN" sz="3300" dirty="0" smtClean="0">
                <a:solidFill>
                  <a:prstClr val="black"/>
                </a:solidFill>
                <a:latin typeface="+mj-lt"/>
              </a:rPr>
              <a:t>triều </a:t>
            </a:r>
            <a:r>
              <a:rPr lang="vi-VN" sz="3300" dirty="0">
                <a:solidFill>
                  <a:prstClr val="black"/>
                </a:solidFill>
                <a:latin typeface="+mj-lt"/>
              </a:rPr>
              <a:t>đại phát triển rực rỡ </a:t>
            </a:r>
            <a:r>
              <a:rPr lang="en-US" sz="3300" dirty="0" smtClean="0">
                <a:solidFill>
                  <a:prstClr val="black"/>
                </a:solidFill>
                <a:latin typeface="+mj-lt"/>
              </a:rPr>
              <a:t>ở </a:t>
            </a:r>
            <a:r>
              <a:rPr lang="vi-VN" sz="3300" dirty="0" smtClean="0">
                <a:solidFill>
                  <a:prstClr val="black"/>
                </a:solidFill>
                <a:latin typeface="+mj-lt"/>
              </a:rPr>
              <a:t>Trung </a:t>
            </a:r>
            <a:r>
              <a:rPr lang="vi-VN" sz="3300" dirty="0">
                <a:solidFill>
                  <a:prstClr val="black"/>
                </a:solidFill>
                <a:latin typeface="+mj-lt"/>
              </a:rPr>
              <a:t>Quốc. Sau khi nhà Hán sụp đổ, Trung Quốc bước vào </a:t>
            </a:r>
            <a:r>
              <a:rPr lang="vi-VN" sz="3300" dirty="0" smtClean="0">
                <a:solidFill>
                  <a:prstClr val="black"/>
                </a:solidFill>
                <a:latin typeface="+mj-lt"/>
              </a:rPr>
              <a:t>thời</a:t>
            </a:r>
            <a:r>
              <a:rPr lang="en-US" sz="3300" dirty="0" smtClean="0">
                <a:solidFill>
                  <a:prstClr val="black"/>
                </a:solidFill>
                <a:latin typeface="+mj-lt"/>
              </a:rPr>
              <a:t> </a:t>
            </a:r>
            <a:r>
              <a:rPr lang="vi-VN" sz="3300" dirty="0" smtClean="0">
                <a:solidFill>
                  <a:prstClr val="black"/>
                </a:solidFill>
                <a:latin typeface="+mj-lt"/>
              </a:rPr>
              <a:t>kì </a:t>
            </a:r>
            <a:r>
              <a:rPr lang="vi-VN" sz="3300" dirty="0">
                <a:solidFill>
                  <a:prstClr val="black"/>
                </a:solidFill>
                <a:latin typeface="+mj-lt"/>
              </a:rPr>
              <a:t>loạn lạc, thống nhất xen kẽ chia rẽ</a:t>
            </a:r>
            <a:r>
              <a:rPr lang="vi-VN" sz="3300" dirty="0" smtClean="0">
                <a:solidFill>
                  <a:prstClr val="black"/>
                </a:solidFill>
                <a:latin typeface="+mj-lt"/>
              </a:rPr>
              <a:t>.</a:t>
            </a:r>
            <a:r>
              <a:rPr lang="en-US" sz="3300" dirty="0" smtClean="0">
                <a:solidFill>
                  <a:prstClr val="black"/>
                </a:solidFill>
                <a:latin typeface="+mj-lt"/>
              </a:rPr>
              <a:t> </a:t>
            </a:r>
          </a:p>
          <a:p>
            <a:pPr marL="0" indent="0" defTabSz="914400">
              <a:lnSpc>
                <a:spcPct val="100000"/>
              </a:lnSpc>
              <a:spcBef>
                <a:spcPts val="0"/>
              </a:spcBef>
              <a:buNone/>
            </a:pPr>
            <a:r>
              <a:rPr lang="vi-VN" sz="3300" dirty="0" smtClean="0">
                <a:solidFill>
                  <a:prstClr val="black"/>
                </a:solidFill>
                <a:latin typeface="+mj-lt"/>
              </a:rPr>
              <a:t> </a:t>
            </a:r>
            <a:r>
              <a:rPr lang="en-US" sz="3300" dirty="0" smtClean="0">
                <a:solidFill>
                  <a:prstClr val="black"/>
                </a:solidFill>
                <a:latin typeface="+mj-lt"/>
              </a:rPr>
              <a:t>       </a:t>
            </a:r>
            <a:r>
              <a:rPr lang="vi-VN" sz="3300" dirty="0" smtClean="0">
                <a:solidFill>
                  <a:prstClr val="black"/>
                </a:solidFill>
                <a:latin typeface="+mj-lt"/>
              </a:rPr>
              <a:t>Đến </a:t>
            </a:r>
            <a:r>
              <a:rPr lang="vi-VN" sz="3300" dirty="0">
                <a:solidFill>
                  <a:prstClr val="black"/>
                </a:solidFill>
                <a:latin typeface="+mj-lt"/>
              </a:rPr>
              <a:t>cuối thế kỉ VI, nhàTuỳ tái thống nhất đất nước, </a:t>
            </a:r>
            <a:r>
              <a:rPr lang="vi-VN" sz="3300" dirty="0" smtClean="0">
                <a:solidFill>
                  <a:prstClr val="black"/>
                </a:solidFill>
                <a:latin typeface="+mj-lt"/>
              </a:rPr>
              <a:t>đặt</a:t>
            </a:r>
            <a:r>
              <a:rPr lang="en-US" sz="3300" dirty="0" smtClean="0">
                <a:solidFill>
                  <a:prstClr val="black"/>
                </a:solidFill>
                <a:latin typeface="+mj-lt"/>
              </a:rPr>
              <a:t> </a:t>
            </a:r>
            <a:r>
              <a:rPr lang="vi-VN" sz="3300" dirty="0" smtClean="0">
                <a:solidFill>
                  <a:prstClr val="black"/>
                </a:solidFill>
                <a:latin typeface="+mj-lt"/>
              </a:rPr>
              <a:t>cơ </a:t>
            </a:r>
            <a:r>
              <a:rPr lang="vi-VN" sz="3300" dirty="0">
                <a:solidFill>
                  <a:prstClr val="black"/>
                </a:solidFill>
                <a:latin typeface="+mj-lt"/>
              </a:rPr>
              <a:t>sở đểTrung Quốc bước vào giai đoạn đỉnh cao của chế độ phong kiến</a:t>
            </a:r>
            <a:endParaRPr lang="en-US" sz="3300" dirty="0">
              <a:solidFill>
                <a:prstClr val="black"/>
              </a:solidFill>
              <a:latin typeface="+mj-lt"/>
            </a:endParaRPr>
          </a:p>
        </p:txBody>
      </p:sp>
    </p:spTree>
    <p:extLst>
      <p:ext uri="{BB962C8B-B14F-4D97-AF65-F5344CB8AC3E}">
        <p14:creationId xmlns:p14="http://schemas.microsoft.com/office/powerpoint/2010/main" val="218672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34"/>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34530" y="283547"/>
            <a:ext cx="7772400" cy="1039882"/>
          </a:xfrm>
          <a:prstGeom prst="rect">
            <a:avLst/>
          </a:prstGeom>
          <a:solidFill>
            <a:srgbClr val="00B0F0"/>
          </a:solidFill>
        </p:spPr>
        <p:txBody>
          <a:bodyPr wrap="square" rtlCol="0">
            <a:spAutoFit/>
          </a:bodyPr>
          <a:lstStyle/>
          <a:p>
            <a:pPr algn="ctr"/>
            <a:r>
              <a:rPr lang="vi-VN" sz="3000" b="1" dirty="0">
                <a:solidFill>
                  <a:srgbClr val="002060"/>
                </a:solidFill>
                <a:latin typeface="Times New Roman" panose="02020603050405020304" pitchFamily="18" charset="0"/>
                <a:cs typeface="Times New Roman" panose="02020603050405020304" pitchFamily="18" charset="0"/>
              </a:rPr>
              <a:t>BÀI </a:t>
            </a:r>
            <a:r>
              <a:rPr lang="en-US" sz="3000" b="1" dirty="0" smtClean="0">
                <a:solidFill>
                  <a:srgbClr val="002060"/>
                </a:solidFill>
                <a:latin typeface="Times New Roman" panose="02020603050405020304" pitchFamily="18" charset="0"/>
                <a:cs typeface="Times New Roman" panose="02020603050405020304" pitchFamily="18" charset="0"/>
              </a:rPr>
              <a:t>8: TRUNG QUỐC TỪ THỜI  </a:t>
            </a:r>
            <a:r>
              <a:rPr lang="vi-VN" sz="3000" b="1" dirty="0" smtClean="0">
                <a:solidFill>
                  <a:srgbClr val="002060"/>
                </a:solidFill>
                <a:latin typeface="Times New Roman" panose="02020603050405020304" pitchFamily="18" charset="0"/>
                <a:cs typeface="Times New Roman" panose="02020603050405020304" pitchFamily="18" charset="0"/>
              </a:rPr>
              <a:t>CỔ ĐẠI</a:t>
            </a:r>
            <a:r>
              <a:rPr lang="en-US" sz="3000" b="1" dirty="0" smtClean="0">
                <a:solidFill>
                  <a:srgbClr val="002060"/>
                </a:solidFill>
                <a:latin typeface="Times New Roman" panose="02020603050405020304" pitchFamily="18" charset="0"/>
                <a:cs typeface="Times New Roman" panose="02020603050405020304" pitchFamily="18" charset="0"/>
              </a:rPr>
              <a:t> ĐẾN THẾ KỈ THỨ VII</a:t>
            </a:r>
            <a:endParaRPr lang="en-US" sz="30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12" name="Rounded Rectangle 11"/>
          <p:cNvSpPr/>
          <p:nvPr/>
        </p:nvSpPr>
        <p:spPr>
          <a:xfrm>
            <a:off x="304800" y="1504950"/>
            <a:ext cx="6366932" cy="541867"/>
          </a:xfrm>
          <a:prstGeom prst="roundRect">
            <a:avLst>
              <a:gd name="adj" fmla="val 50000"/>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smtClean="0">
                <a:solidFill>
                  <a:schemeClr val="tx1"/>
                </a:solidFill>
                <a:latin typeface="Times New Roman" panose="02020603050405020304" pitchFamily="18" charset="0"/>
                <a:cs typeface="Times New Roman" panose="02020603050405020304" pitchFamily="18" charset="0"/>
              </a:rPr>
              <a:t>III. TỪ NHÀ HÁN, </a:t>
            </a:r>
            <a:r>
              <a:rPr lang="en-US" b="1" dirty="0">
                <a:solidFill>
                  <a:schemeClr val="tx1"/>
                </a:solidFill>
                <a:latin typeface="Times New Roman" panose="02020603050405020304" pitchFamily="18" charset="0"/>
                <a:cs typeface="Times New Roman" panose="02020603050405020304" pitchFamily="18" charset="0"/>
              </a:rPr>
              <a:t>NAM - BẮC TRIỀU ĐẾN NHÀ </a:t>
            </a:r>
            <a:r>
              <a:rPr lang="en-US" b="1" dirty="0" smtClean="0">
                <a:solidFill>
                  <a:schemeClr val="tx1"/>
                </a:solidFill>
                <a:latin typeface="Times New Roman" panose="02020603050405020304" pitchFamily="18" charset="0"/>
                <a:cs typeface="Times New Roman" panose="02020603050405020304" pitchFamily="18" charset="0"/>
              </a:rPr>
              <a:t>TUỲ</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841564" y="2137540"/>
            <a:ext cx="7765366" cy="1754326"/>
          </a:xfrm>
          <a:prstGeom prst="rect">
            <a:avLst/>
          </a:prstGeom>
        </p:spPr>
        <p:txBody>
          <a:bodyPr wrap="square">
            <a:spAutoFit/>
          </a:bodyPr>
          <a:lstStyle/>
          <a:p>
            <a:r>
              <a:rPr lang="vi-VN" dirty="0">
                <a:solidFill>
                  <a:schemeClr val="bg1"/>
                </a:solidFill>
                <a:latin typeface="+mj-lt"/>
              </a:rPr>
              <a:t> </a:t>
            </a:r>
            <a:r>
              <a:rPr lang="en-US" dirty="0" smtClean="0">
                <a:solidFill>
                  <a:schemeClr val="bg1"/>
                </a:solidFill>
                <a:latin typeface="+mj-lt"/>
              </a:rPr>
              <a:t>         </a:t>
            </a:r>
            <a:r>
              <a:rPr lang="vi-VN" dirty="0" smtClean="0">
                <a:solidFill>
                  <a:schemeClr val="bg1"/>
                </a:solidFill>
                <a:latin typeface="+mj-lt"/>
              </a:rPr>
              <a:t>Kế </a:t>
            </a:r>
            <a:r>
              <a:rPr lang="vi-VN" dirty="0">
                <a:solidFill>
                  <a:schemeClr val="bg1"/>
                </a:solidFill>
                <a:latin typeface="+mj-lt"/>
              </a:rPr>
              <a:t>tiếp nhà Tần, nhà Hán đã cai trị suốt hơn bốn thế kỉ và được coi là một trong những triều đại phát triển rực rỡ </a:t>
            </a:r>
            <a:r>
              <a:rPr lang="en-US" dirty="0" smtClean="0">
                <a:solidFill>
                  <a:schemeClr val="bg1"/>
                </a:solidFill>
                <a:latin typeface="+mj-lt"/>
              </a:rPr>
              <a:t>ở</a:t>
            </a:r>
            <a:r>
              <a:rPr lang="vi-VN" dirty="0" smtClean="0">
                <a:solidFill>
                  <a:schemeClr val="bg1"/>
                </a:solidFill>
                <a:latin typeface="+mj-lt"/>
              </a:rPr>
              <a:t> </a:t>
            </a:r>
            <a:r>
              <a:rPr lang="vi-VN" dirty="0">
                <a:solidFill>
                  <a:schemeClr val="bg1"/>
                </a:solidFill>
                <a:latin typeface="+mj-lt"/>
              </a:rPr>
              <a:t>Trung Quốc. </a:t>
            </a:r>
            <a:endParaRPr lang="en-US" dirty="0" smtClean="0">
              <a:solidFill>
                <a:schemeClr val="bg1"/>
              </a:solidFill>
              <a:latin typeface="+mj-lt"/>
            </a:endParaRPr>
          </a:p>
          <a:p>
            <a:r>
              <a:rPr lang="en-US" dirty="0">
                <a:solidFill>
                  <a:schemeClr val="bg1"/>
                </a:solidFill>
                <a:latin typeface="+mj-lt"/>
              </a:rPr>
              <a:t> </a:t>
            </a:r>
            <a:r>
              <a:rPr lang="en-US" dirty="0" smtClean="0">
                <a:solidFill>
                  <a:schemeClr val="bg1"/>
                </a:solidFill>
                <a:latin typeface="+mj-lt"/>
              </a:rPr>
              <a:t>          </a:t>
            </a:r>
            <a:r>
              <a:rPr lang="vi-VN" dirty="0" smtClean="0">
                <a:solidFill>
                  <a:schemeClr val="bg1"/>
                </a:solidFill>
                <a:latin typeface="+mj-lt"/>
              </a:rPr>
              <a:t>Sau </a:t>
            </a:r>
            <a:r>
              <a:rPr lang="vi-VN" dirty="0">
                <a:solidFill>
                  <a:schemeClr val="bg1"/>
                </a:solidFill>
                <a:latin typeface="+mj-lt"/>
              </a:rPr>
              <a:t>khi nhà Hán sụp đổ, Trung Quốc bước vào thời kì loạn lạc, thống nhất xen kẽ chia rẽ. </a:t>
            </a:r>
          </a:p>
          <a:p>
            <a:r>
              <a:rPr lang="vi-VN" dirty="0">
                <a:solidFill>
                  <a:schemeClr val="bg1"/>
                </a:solidFill>
                <a:latin typeface="+mj-lt"/>
              </a:rPr>
              <a:t>        Đến cuối thế kỉ VI, </a:t>
            </a:r>
            <a:r>
              <a:rPr lang="vi-VN" dirty="0" smtClean="0">
                <a:solidFill>
                  <a:schemeClr val="bg1"/>
                </a:solidFill>
                <a:latin typeface="+mj-lt"/>
              </a:rPr>
              <a:t>nhà</a:t>
            </a:r>
            <a:r>
              <a:rPr lang="en-US" dirty="0" smtClean="0">
                <a:solidFill>
                  <a:schemeClr val="bg1"/>
                </a:solidFill>
                <a:latin typeface="+mj-lt"/>
              </a:rPr>
              <a:t> </a:t>
            </a:r>
            <a:r>
              <a:rPr lang="vi-VN" dirty="0" smtClean="0">
                <a:solidFill>
                  <a:schemeClr val="bg1"/>
                </a:solidFill>
                <a:latin typeface="+mj-lt"/>
              </a:rPr>
              <a:t>Tuỳ </a:t>
            </a:r>
            <a:r>
              <a:rPr lang="vi-VN" dirty="0">
                <a:solidFill>
                  <a:schemeClr val="bg1"/>
                </a:solidFill>
                <a:latin typeface="+mj-lt"/>
              </a:rPr>
              <a:t>tái thống nhất đất nước, đặt cơ sở </a:t>
            </a:r>
            <a:r>
              <a:rPr lang="vi-VN" dirty="0" smtClean="0">
                <a:solidFill>
                  <a:schemeClr val="bg1"/>
                </a:solidFill>
                <a:latin typeface="+mj-lt"/>
              </a:rPr>
              <a:t>để</a:t>
            </a:r>
            <a:r>
              <a:rPr lang="en-US" dirty="0" smtClean="0">
                <a:solidFill>
                  <a:schemeClr val="bg1"/>
                </a:solidFill>
                <a:latin typeface="+mj-lt"/>
              </a:rPr>
              <a:t> </a:t>
            </a:r>
            <a:r>
              <a:rPr lang="vi-VN" dirty="0" smtClean="0">
                <a:solidFill>
                  <a:schemeClr val="bg1"/>
                </a:solidFill>
                <a:latin typeface="+mj-lt"/>
              </a:rPr>
              <a:t>Trung </a:t>
            </a:r>
            <a:r>
              <a:rPr lang="vi-VN" dirty="0">
                <a:solidFill>
                  <a:schemeClr val="bg1"/>
                </a:solidFill>
                <a:latin typeface="+mj-lt"/>
              </a:rPr>
              <a:t>Quốc bước vào giai đoạn đỉnh cao của chế độ phong kiến</a:t>
            </a:r>
            <a:endParaRPr lang="en-US" dirty="0">
              <a:solidFill>
                <a:schemeClr val="bg1"/>
              </a:solidFill>
              <a:latin typeface="+mj-lt"/>
            </a:endParaRPr>
          </a:p>
        </p:txBody>
      </p:sp>
    </p:spTree>
    <p:extLst>
      <p:ext uri="{BB962C8B-B14F-4D97-AF65-F5344CB8AC3E}">
        <p14:creationId xmlns:p14="http://schemas.microsoft.com/office/powerpoint/2010/main" val="166431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34"/>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34530" y="283547"/>
            <a:ext cx="7772400" cy="1039882"/>
          </a:xfrm>
          <a:prstGeom prst="rect">
            <a:avLst/>
          </a:prstGeom>
          <a:solidFill>
            <a:srgbClr val="00B0F0"/>
          </a:solidFill>
        </p:spPr>
        <p:txBody>
          <a:bodyPr wrap="square" rtlCol="0">
            <a:spAutoFit/>
          </a:bodyPr>
          <a:lstStyle/>
          <a:p>
            <a:pPr algn="ctr"/>
            <a:r>
              <a:rPr lang="vi-VN" sz="3000" b="1" dirty="0">
                <a:solidFill>
                  <a:srgbClr val="002060"/>
                </a:solidFill>
                <a:latin typeface="Times New Roman" panose="02020603050405020304" pitchFamily="18" charset="0"/>
                <a:cs typeface="Times New Roman" panose="02020603050405020304" pitchFamily="18" charset="0"/>
              </a:rPr>
              <a:t>BÀI </a:t>
            </a:r>
            <a:r>
              <a:rPr lang="en-US" sz="3000" b="1" dirty="0" smtClean="0">
                <a:solidFill>
                  <a:srgbClr val="002060"/>
                </a:solidFill>
                <a:latin typeface="Times New Roman" panose="02020603050405020304" pitchFamily="18" charset="0"/>
                <a:cs typeface="Times New Roman" panose="02020603050405020304" pitchFamily="18" charset="0"/>
              </a:rPr>
              <a:t>8: TRUNG QUỐC TỪ THỜI  </a:t>
            </a:r>
            <a:r>
              <a:rPr lang="vi-VN" sz="3000" b="1" dirty="0" smtClean="0">
                <a:solidFill>
                  <a:srgbClr val="002060"/>
                </a:solidFill>
                <a:latin typeface="Times New Roman" panose="02020603050405020304" pitchFamily="18" charset="0"/>
                <a:cs typeface="Times New Roman" panose="02020603050405020304" pitchFamily="18" charset="0"/>
              </a:rPr>
              <a:t>CỔ ĐẠI</a:t>
            </a:r>
            <a:r>
              <a:rPr lang="en-US" sz="3000" b="1" dirty="0" smtClean="0">
                <a:solidFill>
                  <a:srgbClr val="002060"/>
                </a:solidFill>
                <a:latin typeface="Times New Roman" panose="02020603050405020304" pitchFamily="18" charset="0"/>
                <a:cs typeface="Times New Roman" panose="02020603050405020304" pitchFamily="18" charset="0"/>
              </a:rPr>
              <a:t> ĐẾN THẾ KỈ THỨ VII</a:t>
            </a:r>
            <a:endParaRPr lang="en-US" sz="30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8" name="Rounded Rectangle 7"/>
          <p:cNvSpPr/>
          <p:nvPr/>
        </p:nvSpPr>
        <p:spPr>
          <a:xfrm>
            <a:off x="477498" y="1504950"/>
            <a:ext cx="8610600" cy="541867"/>
          </a:xfrm>
          <a:prstGeom prst="roundRect">
            <a:avLst>
              <a:gd name="adj" fmla="val 50000"/>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smtClean="0">
                <a:solidFill>
                  <a:schemeClr val="tx1"/>
                </a:solidFill>
                <a:latin typeface="Times New Roman" panose="02020603050405020304" pitchFamily="18" charset="0"/>
                <a:cs typeface="Times New Roman" panose="02020603050405020304" pitchFamily="18" charset="0"/>
              </a:rPr>
              <a:t>VI. </a:t>
            </a:r>
            <a:r>
              <a:rPr lang="en-US" b="1" dirty="0">
                <a:solidFill>
                  <a:schemeClr val="tx1"/>
                </a:solidFill>
                <a:latin typeface="Times New Roman" panose="02020603050405020304" pitchFamily="18" charset="0"/>
                <a:cs typeface="Times New Roman" panose="02020603050405020304" pitchFamily="18" charset="0"/>
              </a:rPr>
              <a:t>NHỮNG THÀNH </a:t>
            </a:r>
            <a:r>
              <a:rPr lang="en-US" b="1" dirty="0" smtClean="0">
                <a:solidFill>
                  <a:schemeClr val="tx1"/>
                </a:solidFill>
                <a:latin typeface="Times New Roman" panose="02020603050405020304" pitchFamily="18" charset="0"/>
                <a:cs typeface="Times New Roman" panose="02020603050405020304" pitchFamily="18" charset="0"/>
              </a:rPr>
              <a:t>TỰU TIÊU BIỂU CỦA NỀN VĂN </a:t>
            </a:r>
            <a:r>
              <a:rPr lang="en-US" b="1" dirty="0">
                <a:solidFill>
                  <a:schemeClr val="tx1"/>
                </a:solidFill>
                <a:latin typeface="Times New Roman" panose="02020603050405020304" pitchFamily="18" charset="0"/>
                <a:cs typeface="Times New Roman" panose="02020603050405020304" pitchFamily="18" charset="0"/>
              </a:rPr>
              <a:t>MINH </a:t>
            </a:r>
            <a:r>
              <a:rPr lang="en-US" b="1" dirty="0" smtClean="0">
                <a:solidFill>
                  <a:schemeClr val="tx1"/>
                </a:solidFill>
                <a:latin typeface="Times New Roman" panose="02020603050405020304" pitchFamily="18" charset="0"/>
                <a:cs typeface="Times New Roman" panose="02020603050405020304" pitchFamily="18" charset="0"/>
              </a:rPr>
              <a:t>TRUNG QUỐC</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46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06" y="133350"/>
            <a:ext cx="9111694" cy="4894153"/>
          </a:xfrm>
          <a:prstGeom prst="rect">
            <a:avLst/>
          </a:prstGeom>
        </p:spPr>
      </p:pic>
      <p:sp>
        <p:nvSpPr>
          <p:cNvPr id="5" name="TextBox 4"/>
          <p:cNvSpPr txBox="1"/>
          <p:nvPr/>
        </p:nvSpPr>
        <p:spPr>
          <a:xfrm>
            <a:off x="1828800" y="209550"/>
            <a:ext cx="4251047" cy="1569660"/>
          </a:xfrm>
          <a:prstGeom prst="rect">
            <a:avLst/>
          </a:prstGeom>
          <a:solidFill>
            <a:srgbClr val="00FFCC"/>
          </a:solid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Dân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Số:đang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đứng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giời</a:t>
            </a:r>
            <a:r>
              <a:rPr lang="en-US" sz="2400" b="1" dirty="0" smtClean="0">
                <a:latin typeface="Times New Roman" panose="02020603050405020304" pitchFamily="18" charset="0"/>
                <a:cs typeface="Times New Roman" panose="02020603050405020304" pitchFamily="18" charset="0"/>
              </a:rPr>
              <a:t>. 18% ds </a:t>
            </a:r>
            <a:r>
              <a:rPr lang="en-US" sz="2400" b="1" dirty="0" err="1" smtClean="0">
                <a:latin typeface="Times New Roman" panose="02020603050405020304" pitchFamily="18" charset="0"/>
                <a:cs typeface="Times New Roman" panose="02020603050405020304" pitchFamily="18" charset="0"/>
              </a:rPr>
              <a:t>thế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giới</a:t>
            </a:r>
            <a:endParaRPr lang="en-US" sz="2400" b="1" dirty="0" smtClean="0">
              <a:latin typeface="Times New Roman" panose="02020603050405020304" pitchFamily="18" charset="0"/>
              <a:cs typeface="Times New Roman" panose="02020603050405020304" pitchFamily="18" charset="0"/>
            </a:endParaRPr>
          </a:p>
          <a:p>
            <a:r>
              <a:rPr lang="en-US" sz="2400" b="1" dirty="0" err="1" smtClean="0">
                <a:latin typeface="Times New Roman" panose="02020603050405020304" pitchFamily="18" charset="0"/>
                <a:cs typeface="Times New Roman" panose="02020603050405020304" pitchFamily="18" charset="0"/>
              </a:rPr>
              <a:t>Diện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tích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đứng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thứ</a:t>
            </a:r>
            <a:r>
              <a:rPr lang="en-US" sz="2400" b="1" dirty="0" smtClean="0">
                <a:latin typeface="Times New Roman" panose="02020603050405020304" pitchFamily="18" charset="0"/>
                <a:cs typeface="Times New Roman" panose="02020603050405020304" pitchFamily="18" charset="0"/>
              </a:rPr>
              <a:t> 4 </a:t>
            </a:r>
            <a:r>
              <a:rPr lang="en-US" sz="2400" b="1" dirty="0" err="1" smtClean="0">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Canađa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kì</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578253" y="4209301"/>
            <a:ext cx="6019800" cy="830997"/>
          </a:xfrm>
          <a:prstGeom prst="rect">
            <a:avLst/>
          </a:prstGeom>
          <a:solidFill>
            <a:schemeClr val="bg1"/>
          </a:solid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Có</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phải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ngay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từ</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thành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lãnh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thổ</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Trung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Quốc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lại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rộng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lớn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như</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vậy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không</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Freeform 5"/>
          <p:cNvSpPr/>
          <p:nvPr/>
        </p:nvSpPr>
        <p:spPr>
          <a:xfrm>
            <a:off x="6332561" y="1050878"/>
            <a:ext cx="1296576" cy="941695"/>
          </a:xfrm>
          <a:custGeom>
            <a:avLst/>
            <a:gdLst>
              <a:gd name="connsiteX0" fmla="*/ 777923 w 1296576"/>
              <a:gd name="connsiteY0" fmla="*/ 914400 h 941695"/>
              <a:gd name="connsiteX1" fmla="*/ 846161 w 1296576"/>
              <a:gd name="connsiteY1" fmla="*/ 893928 h 941695"/>
              <a:gd name="connsiteX2" fmla="*/ 887105 w 1296576"/>
              <a:gd name="connsiteY2" fmla="*/ 880280 h 941695"/>
              <a:gd name="connsiteX3" fmla="*/ 907576 w 1296576"/>
              <a:gd name="connsiteY3" fmla="*/ 866632 h 941695"/>
              <a:gd name="connsiteX4" fmla="*/ 934872 w 1296576"/>
              <a:gd name="connsiteY4" fmla="*/ 893928 h 941695"/>
              <a:gd name="connsiteX5" fmla="*/ 955343 w 1296576"/>
              <a:gd name="connsiteY5" fmla="*/ 914400 h 941695"/>
              <a:gd name="connsiteX6" fmla="*/ 1009935 w 1296576"/>
              <a:gd name="connsiteY6" fmla="*/ 928047 h 941695"/>
              <a:gd name="connsiteX7" fmla="*/ 1071349 w 1296576"/>
              <a:gd name="connsiteY7" fmla="*/ 921223 h 941695"/>
              <a:gd name="connsiteX8" fmla="*/ 1119117 w 1296576"/>
              <a:gd name="connsiteY8" fmla="*/ 907576 h 941695"/>
              <a:gd name="connsiteX9" fmla="*/ 1139588 w 1296576"/>
              <a:gd name="connsiteY9" fmla="*/ 893928 h 941695"/>
              <a:gd name="connsiteX10" fmla="*/ 1160060 w 1296576"/>
              <a:gd name="connsiteY10" fmla="*/ 887104 h 941695"/>
              <a:gd name="connsiteX11" fmla="*/ 1201003 w 1296576"/>
              <a:gd name="connsiteY11" fmla="*/ 859809 h 941695"/>
              <a:gd name="connsiteX12" fmla="*/ 1221475 w 1296576"/>
              <a:gd name="connsiteY12" fmla="*/ 818865 h 941695"/>
              <a:gd name="connsiteX13" fmla="*/ 1241946 w 1296576"/>
              <a:gd name="connsiteY13" fmla="*/ 777922 h 941695"/>
              <a:gd name="connsiteX14" fmla="*/ 1221475 w 1296576"/>
              <a:gd name="connsiteY14" fmla="*/ 641444 h 941695"/>
              <a:gd name="connsiteX15" fmla="*/ 1194179 w 1296576"/>
              <a:gd name="connsiteY15" fmla="*/ 600501 h 941695"/>
              <a:gd name="connsiteX16" fmla="*/ 1173708 w 1296576"/>
              <a:gd name="connsiteY16" fmla="*/ 593677 h 941695"/>
              <a:gd name="connsiteX17" fmla="*/ 1125940 w 1296576"/>
              <a:gd name="connsiteY17" fmla="*/ 545910 h 941695"/>
              <a:gd name="connsiteX18" fmla="*/ 1119117 w 1296576"/>
              <a:gd name="connsiteY18" fmla="*/ 525438 h 941695"/>
              <a:gd name="connsiteX19" fmla="*/ 1139588 w 1296576"/>
              <a:gd name="connsiteY19" fmla="*/ 484495 h 941695"/>
              <a:gd name="connsiteX20" fmla="*/ 1050878 w 1296576"/>
              <a:gd name="connsiteY20" fmla="*/ 464023 h 941695"/>
              <a:gd name="connsiteX21" fmla="*/ 1037230 w 1296576"/>
              <a:gd name="connsiteY21" fmla="*/ 423080 h 941695"/>
              <a:gd name="connsiteX22" fmla="*/ 1030406 w 1296576"/>
              <a:gd name="connsiteY22" fmla="*/ 402609 h 941695"/>
              <a:gd name="connsiteX23" fmla="*/ 1044054 w 1296576"/>
              <a:gd name="connsiteY23" fmla="*/ 382137 h 941695"/>
              <a:gd name="connsiteX24" fmla="*/ 1119117 w 1296576"/>
              <a:gd name="connsiteY24" fmla="*/ 368489 h 941695"/>
              <a:gd name="connsiteX25" fmla="*/ 1132764 w 1296576"/>
              <a:gd name="connsiteY25" fmla="*/ 388961 h 941695"/>
              <a:gd name="connsiteX26" fmla="*/ 1173708 w 1296576"/>
              <a:gd name="connsiteY26" fmla="*/ 402609 h 941695"/>
              <a:gd name="connsiteX27" fmla="*/ 1207827 w 1296576"/>
              <a:gd name="connsiteY27" fmla="*/ 395785 h 941695"/>
              <a:gd name="connsiteX28" fmla="*/ 1221475 w 1296576"/>
              <a:gd name="connsiteY28" fmla="*/ 375313 h 941695"/>
              <a:gd name="connsiteX29" fmla="*/ 1241946 w 1296576"/>
              <a:gd name="connsiteY29" fmla="*/ 361665 h 941695"/>
              <a:gd name="connsiteX30" fmla="*/ 1255594 w 1296576"/>
              <a:gd name="connsiteY30" fmla="*/ 320722 h 941695"/>
              <a:gd name="connsiteX31" fmla="*/ 1262418 w 1296576"/>
              <a:gd name="connsiteY31" fmla="*/ 300250 h 941695"/>
              <a:gd name="connsiteX32" fmla="*/ 1276066 w 1296576"/>
              <a:gd name="connsiteY32" fmla="*/ 279779 h 941695"/>
              <a:gd name="connsiteX33" fmla="*/ 1282890 w 1296576"/>
              <a:gd name="connsiteY33" fmla="*/ 163773 h 941695"/>
              <a:gd name="connsiteX34" fmla="*/ 1180532 w 1296576"/>
              <a:gd name="connsiteY34" fmla="*/ 156949 h 941695"/>
              <a:gd name="connsiteX35" fmla="*/ 1166884 w 1296576"/>
              <a:gd name="connsiteY35" fmla="*/ 136477 h 941695"/>
              <a:gd name="connsiteX36" fmla="*/ 1125940 w 1296576"/>
              <a:gd name="connsiteY36" fmla="*/ 122829 h 941695"/>
              <a:gd name="connsiteX37" fmla="*/ 1050878 w 1296576"/>
              <a:gd name="connsiteY37" fmla="*/ 102358 h 941695"/>
              <a:gd name="connsiteX38" fmla="*/ 1037230 w 1296576"/>
              <a:gd name="connsiteY38" fmla="*/ 81886 h 941695"/>
              <a:gd name="connsiteX39" fmla="*/ 1023582 w 1296576"/>
              <a:gd name="connsiteY39" fmla="*/ 40943 h 941695"/>
              <a:gd name="connsiteX40" fmla="*/ 982639 w 1296576"/>
              <a:gd name="connsiteY40" fmla="*/ 6823 h 941695"/>
              <a:gd name="connsiteX41" fmla="*/ 962167 w 1296576"/>
              <a:gd name="connsiteY41" fmla="*/ 0 h 941695"/>
              <a:gd name="connsiteX42" fmla="*/ 907576 w 1296576"/>
              <a:gd name="connsiteY42" fmla="*/ 6823 h 941695"/>
              <a:gd name="connsiteX43" fmla="*/ 900752 w 1296576"/>
              <a:gd name="connsiteY43" fmla="*/ 27295 h 941695"/>
              <a:gd name="connsiteX44" fmla="*/ 887105 w 1296576"/>
              <a:gd name="connsiteY44" fmla="*/ 47767 h 941695"/>
              <a:gd name="connsiteX45" fmla="*/ 880281 w 1296576"/>
              <a:gd name="connsiteY45" fmla="*/ 68238 h 941695"/>
              <a:gd name="connsiteX46" fmla="*/ 859809 w 1296576"/>
              <a:gd name="connsiteY46" fmla="*/ 109182 h 941695"/>
              <a:gd name="connsiteX47" fmla="*/ 873457 w 1296576"/>
              <a:gd name="connsiteY47" fmla="*/ 129653 h 941695"/>
              <a:gd name="connsiteX48" fmla="*/ 907576 w 1296576"/>
              <a:gd name="connsiteY48" fmla="*/ 136477 h 941695"/>
              <a:gd name="connsiteX49" fmla="*/ 928048 w 1296576"/>
              <a:gd name="connsiteY49" fmla="*/ 150125 h 941695"/>
              <a:gd name="connsiteX50" fmla="*/ 934872 w 1296576"/>
              <a:gd name="connsiteY50" fmla="*/ 170597 h 941695"/>
              <a:gd name="connsiteX51" fmla="*/ 914400 w 1296576"/>
              <a:gd name="connsiteY51" fmla="*/ 177421 h 941695"/>
              <a:gd name="connsiteX52" fmla="*/ 880281 w 1296576"/>
              <a:gd name="connsiteY52" fmla="*/ 204716 h 941695"/>
              <a:gd name="connsiteX53" fmla="*/ 866633 w 1296576"/>
              <a:gd name="connsiteY53" fmla="*/ 225188 h 941695"/>
              <a:gd name="connsiteX54" fmla="*/ 818866 w 1296576"/>
              <a:gd name="connsiteY54" fmla="*/ 245659 h 941695"/>
              <a:gd name="connsiteX55" fmla="*/ 812042 w 1296576"/>
              <a:gd name="connsiteY55" fmla="*/ 266131 h 941695"/>
              <a:gd name="connsiteX56" fmla="*/ 805218 w 1296576"/>
              <a:gd name="connsiteY56" fmla="*/ 313898 h 941695"/>
              <a:gd name="connsiteX57" fmla="*/ 764275 w 1296576"/>
              <a:gd name="connsiteY57" fmla="*/ 327546 h 941695"/>
              <a:gd name="connsiteX58" fmla="*/ 743803 w 1296576"/>
              <a:gd name="connsiteY58" fmla="*/ 334370 h 941695"/>
              <a:gd name="connsiteX59" fmla="*/ 620973 w 1296576"/>
              <a:gd name="connsiteY59" fmla="*/ 327546 h 941695"/>
              <a:gd name="connsiteX60" fmla="*/ 600502 w 1296576"/>
              <a:gd name="connsiteY60" fmla="*/ 320722 h 941695"/>
              <a:gd name="connsiteX61" fmla="*/ 552735 w 1296576"/>
              <a:gd name="connsiteY61" fmla="*/ 307074 h 941695"/>
              <a:gd name="connsiteX62" fmla="*/ 532263 w 1296576"/>
              <a:gd name="connsiteY62" fmla="*/ 286603 h 941695"/>
              <a:gd name="connsiteX63" fmla="*/ 464024 w 1296576"/>
              <a:gd name="connsiteY63" fmla="*/ 266131 h 941695"/>
              <a:gd name="connsiteX64" fmla="*/ 423081 w 1296576"/>
              <a:gd name="connsiteY64" fmla="*/ 238835 h 941695"/>
              <a:gd name="connsiteX65" fmla="*/ 354842 w 1296576"/>
              <a:gd name="connsiteY65" fmla="*/ 218364 h 941695"/>
              <a:gd name="connsiteX66" fmla="*/ 334370 w 1296576"/>
              <a:gd name="connsiteY66" fmla="*/ 211540 h 941695"/>
              <a:gd name="connsiteX67" fmla="*/ 286603 w 1296576"/>
              <a:gd name="connsiteY67" fmla="*/ 197892 h 941695"/>
              <a:gd name="connsiteX68" fmla="*/ 272955 w 1296576"/>
              <a:gd name="connsiteY68" fmla="*/ 177421 h 941695"/>
              <a:gd name="connsiteX69" fmla="*/ 259308 w 1296576"/>
              <a:gd name="connsiteY69" fmla="*/ 136477 h 941695"/>
              <a:gd name="connsiteX70" fmla="*/ 238836 w 1296576"/>
              <a:gd name="connsiteY70" fmla="*/ 122829 h 941695"/>
              <a:gd name="connsiteX71" fmla="*/ 184245 w 1296576"/>
              <a:gd name="connsiteY71" fmla="*/ 129653 h 941695"/>
              <a:gd name="connsiteX72" fmla="*/ 163773 w 1296576"/>
              <a:gd name="connsiteY72" fmla="*/ 170597 h 941695"/>
              <a:gd name="connsiteX73" fmla="*/ 143302 w 1296576"/>
              <a:gd name="connsiteY73" fmla="*/ 252483 h 941695"/>
              <a:gd name="connsiteX74" fmla="*/ 122830 w 1296576"/>
              <a:gd name="connsiteY74" fmla="*/ 272955 h 941695"/>
              <a:gd name="connsiteX75" fmla="*/ 88711 w 1296576"/>
              <a:gd name="connsiteY75" fmla="*/ 327546 h 941695"/>
              <a:gd name="connsiteX76" fmla="*/ 75063 w 1296576"/>
              <a:gd name="connsiteY76" fmla="*/ 348018 h 941695"/>
              <a:gd name="connsiteX77" fmla="*/ 54591 w 1296576"/>
              <a:gd name="connsiteY77" fmla="*/ 354841 h 941695"/>
              <a:gd name="connsiteX78" fmla="*/ 0 w 1296576"/>
              <a:gd name="connsiteY78" fmla="*/ 368489 h 941695"/>
              <a:gd name="connsiteX79" fmla="*/ 20472 w 1296576"/>
              <a:gd name="connsiteY79" fmla="*/ 416256 h 941695"/>
              <a:gd name="connsiteX80" fmla="*/ 61415 w 1296576"/>
              <a:gd name="connsiteY80" fmla="*/ 436728 h 941695"/>
              <a:gd name="connsiteX81" fmla="*/ 81887 w 1296576"/>
              <a:gd name="connsiteY81" fmla="*/ 450376 h 941695"/>
              <a:gd name="connsiteX82" fmla="*/ 102358 w 1296576"/>
              <a:gd name="connsiteY82" fmla="*/ 457200 h 941695"/>
              <a:gd name="connsiteX83" fmla="*/ 163773 w 1296576"/>
              <a:gd name="connsiteY83" fmla="*/ 504967 h 941695"/>
              <a:gd name="connsiteX84" fmla="*/ 177421 w 1296576"/>
              <a:gd name="connsiteY84" fmla="*/ 525438 h 941695"/>
              <a:gd name="connsiteX85" fmla="*/ 191069 w 1296576"/>
              <a:gd name="connsiteY85" fmla="*/ 614149 h 941695"/>
              <a:gd name="connsiteX86" fmla="*/ 197893 w 1296576"/>
              <a:gd name="connsiteY86" fmla="*/ 655092 h 941695"/>
              <a:gd name="connsiteX87" fmla="*/ 266132 w 1296576"/>
              <a:gd name="connsiteY87" fmla="*/ 661916 h 941695"/>
              <a:gd name="connsiteX88" fmla="*/ 320723 w 1296576"/>
              <a:gd name="connsiteY88" fmla="*/ 675564 h 941695"/>
              <a:gd name="connsiteX89" fmla="*/ 368490 w 1296576"/>
              <a:gd name="connsiteY89" fmla="*/ 689212 h 941695"/>
              <a:gd name="connsiteX90" fmla="*/ 409433 w 1296576"/>
              <a:gd name="connsiteY90" fmla="*/ 709683 h 941695"/>
              <a:gd name="connsiteX91" fmla="*/ 423081 w 1296576"/>
              <a:gd name="connsiteY91" fmla="*/ 730155 h 941695"/>
              <a:gd name="connsiteX92" fmla="*/ 443552 w 1296576"/>
              <a:gd name="connsiteY92" fmla="*/ 736979 h 941695"/>
              <a:gd name="connsiteX93" fmla="*/ 484496 w 1296576"/>
              <a:gd name="connsiteY93" fmla="*/ 757450 h 941695"/>
              <a:gd name="connsiteX94" fmla="*/ 532263 w 1296576"/>
              <a:gd name="connsiteY94" fmla="*/ 750626 h 941695"/>
              <a:gd name="connsiteX95" fmla="*/ 552735 w 1296576"/>
              <a:gd name="connsiteY95" fmla="*/ 730155 h 941695"/>
              <a:gd name="connsiteX96" fmla="*/ 593678 w 1296576"/>
              <a:gd name="connsiteY96" fmla="*/ 709683 h 941695"/>
              <a:gd name="connsiteX97" fmla="*/ 620973 w 1296576"/>
              <a:gd name="connsiteY97" fmla="*/ 716507 h 941695"/>
              <a:gd name="connsiteX98" fmla="*/ 668740 w 1296576"/>
              <a:gd name="connsiteY98" fmla="*/ 771098 h 941695"/>
              <a:gd name="connsiteX99" fmla="*/ 682388 w 1296576"/>
              <a:gd name="connsiteY99" fmla="*/ 791570 h 941695"/>
              <a:gd name="connsiteX100" fmla="*/ 696036 w 1296576"/>
              <a:gd name="connsiteY100" fmla="*/ 812041 h 941695"/>
              <a:gd name="connsiteX101" fmla="*/ 709684 w 1296576"/>
              <a:gd name="connsiteY101" fmla="*/ 852985 h 941695"/>
              <a:gd name="connsiteX102" fmla="*/ 716508 w 1296576"/>
              <a:gd name="connsiteY102" fmla="*/ 873456 h 941695"/>
              <a:gd name="connsiteX103" fmla="*/ 736979 w 1296576"/>
              <a:gd name="connsiteY103" fmla="*/ 893928 h 941695"/>
              <a:gd name="connsiteX104" fmla="*/ 743803 w 1296576"/>
              <a:gd name="connsiteY104" fmla="*/ 914400 h 941695"/>
              <a:gd name="connsiteX105" fmla="*/ 784746 w 1296576"/>
              <a:gd name="connsiteY105" fmla="*/ 941695 h 941695"/>
              <a:gd name="connsiteX106" fmla="*/ 839338 w 1296576"/>
              <a:gd name="connsiteY106" fmla="*/ 934871 h 941695"/>
              <a:gd name="connsiteX107" fmla="*/ 859809 w 1296576"/>
              <a:gd name="connsiteY107" fmla="*/ 928047 h 941695"/>
              <a:gd name="connsiteX108" fmla="*/ 832514 w 1296576"/>
              <a:gd name="connsiteY108" fmla="*/ 921223 h 941695"/>
              <a:gd name="connsiteX109" fmla="*/ 777923 w 1296576"/>
              <a:gd name="connsiteY109" fmla="*/ 914400 h 94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296576" h="941695">
                <a:moveTo>
                  <a:pt x="777923" y="914400"/>
                </a:moveTo>
                <a:cubicBezTo>
                  <a:pt x="780197" y="909851"/>
                  <a:pt x="789487" y="916598"/>
                  <a:pt x="846161" y="893928"/>
                </a:cubicBezTo>
                <a:cubicBezTo>
                  <a:pt x="859518" y="888585"/>
                  <a:pt x="887105" y="880280"/>
                  <a:pt x="887105" y="880280"/>
                </a:cubicBezTo>
                <a:cubicBezTo>
                  <a:pt x="893929" y="875731"/>
                  <a:pt x="899486" y="867980"/>
                  <a:pt x="907576" y="866632"/>
                </a:cubicBezTo>
                <a:cubicBezTo>
                  <a:pt x="934872" y="862083"/>
                  <a:pt x="925774" y="880280"/>
                  <a:pt x="934872" y="893928"/>
                </a:cubicBezTo>
                <a:cubicBezTo>
                  <a:pt x="940225" y="901958"/>
                  <a:pt x="947313" y="909047"/>
                  <a:pt x="955343" y="914400"/>
                </a:cubicBezTo>
                <a:cubicBezTo>
                  <a:pt x="964333" y="920393"/>
                  <a:pt x="1005019" y="927064"/>
                  <a:pt x="1009935" y="928047"/>
                </a:cubicBezTo>
                <a:cubicBezTo>
                  <a:pt x="1030406" y="925772"/>
                  <a:pt x="1050991" y="924355"/>
                  <a:pt x="1071349" y="921223"/>
                </a:cubicBezTo>
                <a:cubicBezTo>
                  <a:pt x="1087268" y="918774"/>
                  <a:pt x="1103825" y="912673"/>
                  <a:pt x="1119117" y="907576"/>
                </a:cubicBezTo>
                <a:cubicBezTo>
                  <a:pt x="1125941" y="903027"/>
                  <a:pt x="1132253" y="897596"/>
                  <a:pt x="1139588" y="893928"/>
                </a:cubicBezTo>
                <a:cubicBezTo>
                  <a:pt x="1146022" y="890711"/>
                  <a:pt x="1153772" y="890597"/>
                  <a:pt x="1160060" y="887104"/>
                </a:cubicBezTo>
                <a:cubicBezTo>
                  <a:pt x="1174398" y="879138"/>
                  <a:pt x="1201003" y="859809"/>
                  <a:pt x="1201003" y="859809"/>
                </a:cubicBezTo>
                <a:cubicBezTo>
                  <a:pt x="1218154" y="808355"/>
                  <a:pt x="1195019" y="871775"/>
                  <a:pt x="1221475" y="818865"/>
                </a:cubicBezTo>
                <a:cubicBezTo>
                  <a:pt x="1249732" y="762353"/>
                  <a:pt x="1202829" y="836602"/>
                  <a:pt x="1241946" y="777922"/>
                </a:cubicBezTo>
                <a:cubicBezTo>
                  <a:pt x="1240420" y="756561"/>
                  <a:pt x="1242370" y="672786"/>
                  <a:pt x="1221475" y="641444"/>
                </a:cubicBezTo>
                <a:cubicBezTo>
                  <a:pt x="1212376" y="627796"/>
                  <a:pt x="1209740" y="605688"/>
                  <a:pt x="1194179" y="600501"/>
                </a:cubicBezTo>
                <a:lnTo>
                  <a:pt x="1173708" y="593677"/>
                </a:lnTo>
                <a:cubicBezTo>
                  <a:pt x="1142422" y="546749"/>
                  <a:pt x="1161973" y="557921"/>
                  <a:pt x="1125940" y="545910"/>
                </a:cubicBezTo>
                <a:cubicBezTo>
                  <a:pt x="1123666" y="539086"/>
                  <a:pt x="1119117" y="532631"/>
                  <a:pt x="1119117" y="525438"/>
                </a:cubicBezTo>
                <a:cubicBezTo>
                  <a:pt x="1119117" y="511311"/>
                  <a:pt x="1132687" y="494846"/>
                  <a:pt x="1139588" y="484495"/>
                </a:cubicBezTo>
                <a:cubicBezTo>
                  <a:pt x="1131679" y="483704"/>
                  <a:pt x="1065798" y="487895"/>
                  <a:pt x="1050878" y="464023"/>
                </a:cubicBezTo>
                <a:cubicBezTo>
                  <a:pt x="1043254" y="451824"/>
                  <a:pt x="1041779" y="436728"/>
                  <a:pt x="1037230" y="423080"/>
                </a:cubicBezTo>
                <a:lnTo>
                  <a:pt x="1030406" y="402609"/>
                </a:lnTo>
                <a:cubicBezTo>
                  <a:pt x="1034955" y="395785"/>
                  <a:pt x="1040386" y="389473"/>
                  <a:pt x="1044054" y="382137"/>
                </a:cubicBezTo>
                <a:cubicBezTo>
                  <a:pt x="1064799" y="340647"/>
                  <a:pt x="1022454" y="358823"/>
                  <a:pt x="1119117" y="368489"/>
                </a:cubicBezTo>
                <a:cubicBezTo>
                  <a:pt x="1123666" y="375313"/>
                  <a:pt x="1125809" y="384614"/>
                  <a:pt x="1132764" y="388961"/>
                </a:cubicBezTo>
                <a:cubicBezTo>
                  <a:pt x="1144963" y="396586"/>
                  <a:pt x="1173708" y="402609"/>
                  <a:pt x="1173708" y="402609"/>
                </a:cubicBezTo>
                <a:cubicBezTo>
                  <a:pt x="1185081" y="400334"/>
                  <a:pt x="1197757" y="401539"/>
                  <a:pt x="1207827" y="395785"/>
                </a:cubicBezTo>
                <a:cubicBezTo>
                  <a:pt x="1214948" y="391716"/>
                  <a:pt x="1215676" y="381112"/>
                  <a:pt x="1221475" y="375313"/>
                </a:cubicBezTo>
                <a:cubicBezTo>
                  <a:pt x="1227274" y="369514"/>
                  <a:pt x="1235122" y="366214"/>
                  <a:pt x="1241946" y="361665"/>
                </a:cubicBezTo>
                <a:lnTo>
                  <a:pt x="1255594" y="320722"/>
                </a:lnTo>
                <a:cubicBezTo>
                  <a:pt x="1257869" y="313898"/>
                  <a:pt x="1258428" y="306235"/>
                  <a:pt x="1262418" y="300250"/>
                </a:cubicBezTo>
                <a:lnTo>
                  <a:pt x="1276066" y="279779"/>
                </a:lnTo>
                <a:cubicBezTo>
                  <a:pt x="1284940" y="253157"/>
                  <a:pt x="1313228" y="186527"/>
                  <a:pt x="1282890" y="163773"/>
                </a:cubicBezTo>
                <a:cubicBezTo>
                  <a:pt x="1255534" y="143256"/>
                  <a:pt x="1214651" y="159224"/>
                  <a:pt x="1180532" y="156949"/>
                </a:cubicBezTo>
                <a:cubicBezTo>
                  <a:pt x="1175983" y="150125"/>
                  <a:pt x="1173839" y="140824"/>
                  <a:pt x="1166884" y="136477"/>
                </a:cubicBezTo>
                <a:cubicBezTo>
                  <a:pt x="1154684" y="128852"/>
                  <a:pt x="1139773" y="126781"/>
                  <a:pt x="1125940" y="122829"/>
                </a:cubicBezTo>
                <a:cubicBezTo>
                  <a:pt x="1069155" y="106606"/>
                  <a:pt x="1094238" y="113198"/>
                  <a:pt x="1050878" y="102358"/>
                </a:cubicBezTo>
                <a:cubicBezTo>
                  <a:pt x="1046329" y="95534"/>
                  <a:pt x="1040561" y="89381"/>
                  <a:pt x="1037230" y="81886"/>
                </a:cubicBezTo>
                <a:cubicBezTo>
                  <a:pt x="1031387" y="68740"/>
                  <a:pt x="1033754" y="51116"/>
                  <a:pt x="1023582" y="40943"/>
                </a:cubicBezTo>
                <a:cubicBezTo>
                  <a:pt x="1008491" y="25851"/>
                  <a:pt x="1001640" y="16323"/>
                  <a:pt x="982639" y="6823"/>
                </a:cubicBezTo>
                <a:cubicBezTo>
                  <a:pt x="976205" y="3606"/>
                  <a:pt x="968991" y="2274"/>
                  <a:pt x="962167" y="0"/>
                </a:cubicBezTo>
                <a:cubicBezTo>
                  <a:pt x="943970" y="2274"/>
                  <a:pt x="924334" y="-625"/>
                  <a:pt x="907576" y="6823"/>
                </a:cubicBezTo>
                <a:cubicBezTo>
                  <a:pt x="901003" y="9744"/>
                  <a:pt x="903969" y="20861"/>
                  <a:pt x="900752" y="27295"/>
                </a:cubicBezTo>
                <a:cubicBezTo>
                  <a:pt x="897084" y="34630"/>
                  <a:pt x="890773" y="40432"/>
                  <a:pt x="887105" y="47767"/>
                </a:cubicBezTo>
                <a:cubicBezTo>
                  <a:pt x="883888" y="54200"/>
                  <a:pt x="883498" y="61805"/>
                  <a:pt x="880281" y="68238"/>
                </a:cubicBezTo>
                <a:cubicBezTo>
                  <a:pt x="853825" y="121148"/>
                  <a:pt x="876960" y="57728"/>
                  <a:pt x="859809" y="109182"/>
                </a:cubicBezTo>
                <a:cubicBezTo>
                  <a:pt x="864358" y="116006"/>
                  <a:pt x="866336" y="125584"/>
                  <a:pt x="873457" y="129653"/>
                </a:cubicBezTo>
                <a:cubicBezTo>
                  <a:pt x="883527" y="135407"/>
                  <a:pt x="896716" y="132405"/>
                  <a:pt x="907576" y="136477"/>
                </a:cubicBezTo>
                <a:cubicBezTo>
                  <a:pt x="915255" y="139357"/>
                  <a:pt x="921224" y="145576"/>
                  <a:pt x="928048" y="150125"/>
                </a:cubicBezTo>
                <a:cubicBezTo>
                  <a:pt x="930323" y="156949"/>
                  <a:pt x="938089" y="164163"/>
                  <a:pt x="934872" y="170597"/>
                </a:cubicBezTo>
                <a:cubicBezTo>
                  <a:pt x="931655" y="177031"/>
                  <a:pt x="920017" y="172928"/>
                  <a:pt x="914400" y="177421"/>
                </a:cubicBezTo>
                <a:cubicBezTo>
                  <a:pt x="870304" y="212696"/>
                  <a:pt x="931737" y="187563"/>
                  <a:pt x="880281" y="204716"/>
                </a:cubicBezTo>
                <a:cubicBezTo>
                  <a:pt x="875732" y="211540"/>
                  <a:pt x="872432" y="219389"/>
                  <a:pt x="866633" y="225188"/>
                </a:cubicBezTo>
                <a:cubicBezTo>
                  <a:pt x="850926" y="240895"/>
                  <a:pt x="839745" y="240439"/>
                  <a:pt x="818866" y="245659"/>
                </a:cubicBezTo>
                <a:cubicBezTo>
                  <a:pt x="816591" y="252483"/>
                  <a:pt x="813453" y="259078"/>
                  <a:pt x="812042" y="266131"/>
                </a:cubicBezTo>
                <a:cubicBezTo>
                  <a:pt x="808888" y="281903"/>
                  <a:pt x="815093" y="301202"/>
                  <a:pt x="805218" y="313898"/>
                </a:cubicBezTo>
                <a:cubicBezTo>
                  <a:pt x="796386" y="325254"/>
                  <a:pt x="777923" y="322997"/>
                  <a:pt x="764275" y="327546"/>
                </a:cubicBezTo>
                <a:lnTo>
                  <a:pt x="743803" y="334370"/>
                </a:lnTo>
                <a:cubicBezTo>
                  <a:pt x="702860" y="332095"/>
                  <a:pt x="661795" y="331434"/>
                  <a:pt x="620973" y="327546"/>
                </a:cubicBezTo>
                <a:cubicBezTo>
                  <a:pt x="613813" y="326864"/>
                  <a:pt x="607418" y="322698"/>
                  <a:pt x="600502" y="320722"/>
                </a:cubicBezTo>
                <a:cubicBezTo>
                  <a:pt x="540524" y="303585"/>
                  <a:pt x="601817" y="323435"/>
                  <a:pt x="552735" y="307074"/>
                </a:cubicBezTo>
                <a:cubicBezTo>
                  <a:pt x="545911" y="300250"/>
                  <a:pt x="540642" y="291391"/>
                  <a:pt x="532263" y="286603"/>
                </a:cubicBezTo>
                <a:cubicBezTo>
                  <a:pt x="465530" y="248471"/>
                  <a:pt x="552949" y="325416"/>
                  <a:pt x="464024" y="266131"/>
                </a:cubicBezTo>
                <a:cubicBezTo>
                  <a:pt x="450376" y="257032"/>
                  <a:pt x="438311" y="244926"/>
                  <a:pt x="423081" y="238835"/>
                </a:cubicBezTo>
                <a:cubicBezTo>
                  <a:pt x="361949" y="214384"/>
                  <a:pt x="416352" y="233742"/>
                  <a:pt x="354842" y="218364"/>
                </a:cubicBezTo>
                <a:cubicBezTo>
                  <a:pt x="347864" y="216619"/>
                  <a:pt x="341260" y="213607"/>
                  <a:pt x="334370" y="211540"/>
                </a:cubicBezTo>
                <a:cubicBezTo>
                  <a:pt x="318509" y="206782"/>
                  <a:pt x="302525" y="202441"/>
                  <a:pt x="286603" y="197892"/>
                </a:cubicBezTo>
                <a:cubicBezTo>
                  <a:pt x="282054" y="191068"/>
                  <a:pt x="276286" y="184915"/>
                  <a:pt x="272955" y="177421"/>
                </a:cubicBezTo>
                <a:cubicBezTo>
                  <a:pt x="267112" y="164275"/>
                  <a:pt x="271278" y="144457"/>
                  <a:pt x="259308" y="136477"/>
                </a:cubicBezTo>
                <a:lnTo>
                  <a:pt x="238836" y="122829"/>
                </a:lnTo>
                <a:cubicBezTo>
                  <a:pt x="220639" y="125104"/>
                  <a:pt x="201272" y="122842"/>
                  <a:pt x="184245" y="129653"/>
                </a:cubicBezTo>
                <a:cubicBezTo>
                  <a:pt x="175267" y="133244"/>
                  <a:pt x="165595" y="162399"/>
                  <a:pt x="163773" y="170597"/>
                </a:cubicBezTo>
                <a:cubicBezTo>
                  <a:pt x="160551" y="185094"/>
                  <a:pt x="155119" y="240666"/>
                  <a:pt x="143302" y="252483"/>
                </a:cubicBezTo>
                <a:lnTo>
                  <a:pt x="122830" y="272955"/>
                </a:lnTo>
                <a:cubicBezTo>
                  <a:pt x="106589" y="321678"/>
                  <a:pt x="121152" y="305918"/>
                  <a:pt x="88711" y="327546"/>
                </a:cubicBezTo>
                <a:cubicBezTo>
                  <a:pt x="84162" y="334370"/>
                  <a:pt x="81467" y="342895"/>
                  <a:pt x="75063" y="348018"/>
                </a:cubicBezTo>
                <a:cubicBezTo>
                  <a:pt x="69446" y="352511"/>
                  <a:pt x="61569" y="353097"/>
                  <a:pt x="54591" y="354841"/>
                </a:cubicBezTo>
                <a:lnTo>
                  <a:pt x="0" y="368489"/>
                </a:lnTo>
                <a:cubicBezTo>
                  <a:pt x="5221" y="389372"/>
                  <a:pt x="4763" y="400547"/>
                  <a:pt x="20472" y="416256"/>
                </a:cubicBezTo>
                <a:cubicBezTo>
                  <a:pt x="40030" y="435814"/>
                  <a:pt x="39213" y="425627"/>
                  <a:pt x="61415" y="436728"/>
                </a:cubicBezTo>
                <a:cubicBezTo>
                  <a:pt x="68751" y="440396"/>
                  <a:pt x="74551" y="446708"/>
                  <a:pt x="81887" y="450376"/>
                </a:cubicBezTo>
                <a:cubicBezTo>
                  <a:pt x="88320" y="453593"/>
                  <a:pt x="96070" y="453707"/>
                  <a:pt x="102358" y="457200"/>
                </a:cubicBezTo>
                <a:cubicBezTo>
                  <a:pt x="125977" y="470322"/>
                  <a:pt x="146621" y="484384"/>
                  <a:pt x="163773" y="504967"/>
                </a:cubicBezTo>
                <a:cubicBezTo>
                  <a:pt x="169023" y="511267"/>
                  <a:pt x="172872" y="518614"/>
                  <a:pt x="177421" y="525438"/>
                </a:cubicBezTo>
                <a:cubicBezTo>
                  <a:pt x="192423" y="570444"/>
                  <a:pt x="180513" y="529705"/>
                  <a:pt x="191069" y="614149"/>
                </a:cubicBezTo>
                <a:cubicBezTo>
                  <a:pt x="192785" y="627878"/>
                  <a:pt x="186220" y="647664"/>
                  <a:pt x="197893" y="655092"/>
                </a:cubicBezTo>
                <a:cubicBezTo>
                  <a:pt x="217179" y="667365"/>
                  <a:pt x="243386" y="659641"/>
                  <a:pt x="266132" y="661916"/>
                </a:cubicBezTo>
                <a:cubicBezTo>
                  <a:pt x="335496" y="675789"/>
                  <a:pt x="271764" y="661575"/>
                  <a:pt x="320723" y="675564"/>
                </a:cubicBezTo>
                <a:cubicBezTo>
                  <a:pt x="330926" y="678479"/>
                  <a:pt x="357583" y="683758"/>
                  <a:pt x="368490" y="689212"/>
                </a:cubicBezTo>
                <a:cubicBezTo>
                  <a:pt x="421403" y="715668"/>
                  <a:pt x="357975" y="692530"/>
                  <a:pt x="409433" y="709683"/>
                </a:cubicBezTo>
                <a:cubicBezTo>
                  <a:pt x="413982" y="716507"/>
                  <a:pt x="416677" y="725032"/>
                  <a:pt x="423081" y="730155"/>
                </a:cubicBezTo>
                <a:cubicBezTo>
                  <a:pt x="428698" y="734648"/>
                  <a:pt x="437119" y="733762"/>
                  <a:pt x="443552" y="736979"/>
                </a:cubicBezTo>
                <a:cubicBezTo>
                  <a:pt x="496462" y="763434"/>
                  <a:pt x="433042" y="740299"/>
                  <a:pt x="484496" y="757450"/>
                </a:cubicBezTo>
                <a:cubicBezTo>
                  <a:pt x="500418" y="755175"/>
                  <a:pt x="517329" y="756599"/>
                  <a:pt x="532263" y="750626"/>
                </a:cubicBezTo>
                <a:cubicBezTo>
                  <a:pt x="541223" y="747042"/>
                  <a:pt x="545321" y="736333"/>
                  <a:pt x="552735" y="730155"/>
                </a:cubicBezTo>
                <a:cubicBezTo>
                  <a:pt x="570374" y="715456"/>
                  <a:pt x="573159" y="716523"/>
                  <a:pt x="593678" y="709683"/>
                </a:cubicBezTo>
                <a:cubicBezTo>
                  <a:pt x="602776" y="711958"/>
                  <a:pt x="612353" y="712813"/>
                  <a:pt x="620973" y="716507"/>
                </a:cubicBezTo>
                <a:cubicBezTo>
                  <a:pt x="647511" y="727881"/>
                  <a:pt x="652059" y="746076"/>
                  <a:pt x="668740" y="771098"/>
                </a:cubicBezTo>
                <a:lnTo>
                  <a:pt x="682388" y="791570"/>
                </a:lnTo>
                <a:lnTo>
                  <a:pt x="696036" y="812041"/>
                </a:lnTo>
                <a:lnTo>
                  <a:pt x="709684" y="852985"/>
                </a:lnTo>
                <a:cubicBezTo>
                  <a:pt x="711959" y="859809"/>
                  <a:pt x="711422" y="868370"/>
                  <a:pt x="716508" y="873456"/>
                </a:cubicBezTo>
                <a:lnTo>
                  <a:pt x="736979" y="893928"/>
                </a:lnTo>
                <a:cubicBezTo>
                  <a:pt x="739254" y="900752"/>
                  <a:pt x="738717" y="909314"/>
                  <a:pt x="743803" y="914400"/>
                </a:cubicBezTo>
                <a:cubicBezTo>
                  <a:pt x="755401" y="925998"/>
                  <a:pt x="784746" y="941695"/>
                  <a:pt x="784746" y="941695"/>
                </a:cubicBezTo>
                <a:cubicBezTo>
                  <a:pt x="802943" y="939420"/>
                  <a:pt x="821295" y="938152"/>
                  <a:pt x="839338" y="934871"/>
                </a:cubicBezTo>
                <a:cubicBezTo>
                  <a:pt x="846415" y="933584"/>
                  <a:pt x="863026" y="934480"/>
                  <a:pt x="859809" y="928047"/>
                </a:cubicBezTo>
                <a:cubicBezTo>
                  <a:pt x="855615" y="919659"/>
                  <a:pt x="841411" y="924189"/>
                  <a:pt x="832514" y="921223"/>
                </a:cubicBezTo>
                <a:cubicBezTo>
                  <a:pt x="827689" y="919615"/>
                  <a:pt x="775649" y="918949"/>
                  <a:pt x="777923" y="914400"/>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36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021" y="1638544"/>
            <a:ext cx="3951979" cy="1691054"/>
          </a:xfrm>
          <a:prstGeom prst="rect">
            <a:avLst/>
          </a:prstGeom>
        </p:spPr>
      </p:pic>
      <p:sp>
        <p:nvSpPr>
          <p:cNvPr id="7" name="AutoShape 2" descr="Image result for cung điện, chùa tháp, lăng tẩm của trung Quốc thời cổ đại"/>
          <p:cNvSpPr>
            <a:spLocks noChangeAspect="1" noChangeArrowheads="1"/>
          </p:cNvSpPr>
          <p:nvPr/>
        </p:nvSpPr>
        <p:spPr bwMode="auto">
          <a:xfrm>
            <a:off x="155575" y="-822325"/>
            <a:ext cx="25431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76200" y="4396"/>
            <a:ext cx="2448821" cy="165295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0"/>
            <a:ext cx="2732649" cy="165735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3384149"/>
            <a:ext cx="2448821" cy="163254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7000" y="3329598"/>
            <a:ext cx="2604556" cy="172281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0" y="-253600"/>
            <a:ext cx="2799562" cy="181971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91421" y="3401456"/>
            <a:ext cx="2878448" cy="1615240"/>
          </a:xfrm>
          <a:prstGeom prst="rect">
            <a:avLst/>
          </a:prstGeom>
        </p:spPr>
      </p:pic>
      <p:sp>
        <p:nvSpPr>
          <p:cNvPr id="15" name="TextBox 14"/>
          <p:cNvSpPr txBox="1"/>
          <p:nvPr/>
        </p:nvSpPr>
        <p:spPr>
          <a:xfrm>
            <a:off x="6776524" y="1883906"/>
            <a:ext cx="2057400" cy="1200329"/>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TRUNG QUỐC</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676204"/>
            <a:ext cx="2509195" cy="1634539"/>
          </a:xfrm>
          <a:prstGeom prst="rect">
            <a:avLst/>
          </a:prstGeom>
        </p:spPr>
      </p:pic>
    </p:spTree>
    <p:extLst>
      <p:ext uri="{BB962C8B-B14F-4D97-AF65-F5344CB8AC3E}">
        <p14:creationId xmlns:p14="http://schemas.microsoft.com/office/powerpoint/2010/main" val="36892165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724400" cy="5143500"/>
          </a:xfrm>
          <a:prstGeom prst="rect">
            <a:avLst/>
          </a:prstGeom>
        </p:spPr>
      </p:pic>
      <p:pic>
        <p:nvPicPr>
          <p:cNvPr id="9" name="Picture 7" descr="Dien Thai Hoa- Tu cam th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643" y="0"/>
            <a:ext cx="439674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203806" y="514350"/>
            <a:ext cx="4709586" cy="769441"/>
          </a:xfrm>
          <a:prstGeom prst="rect">
            <a:avLst/>
          </a:prstGeom>
          <a:noFill/>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TRUNG QUỐC</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19345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T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4651090" cy="5008116"/>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descr="5510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14"/>
            <a:ext cx="4267200" cy="5209735"/>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03806" y="514350"/>
            <a:ext cx="4709586" cy="769441"/>
          </a:xfrm>
          <a:prstGeom prst="rect">
            <a:avLst/>
          </a:prstGeom>
          <a:noFill/>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TRUNG QUỐC</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89397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Grp="1" noChangeAspect="1"/>
          </p:cNvPicPr>
          <p:nvPr>
            <p:ph idx="1"/>
          </p:nvPr>
        </p:nvPicPr>
        <p:blipFill>
          <a:blip r:embed="rId2"/>
          <a:stretch>
            <a:fillRect/>
          </a:stretch>
        </p:blipFill>
        <p:spPr>
          <a:xfrm>
            <a:off x="76199" y="0"/>
            <a:ext cx="3654591" cy="5143500"/>
          </a:xfrm>
          <a:prstGeom prst="rect">
            <a:avLst/>
          </a:prstGeom>
        </p:spPr>
      </p:pic>
      <p:pic>
        <p:nvPicPr>
          <p:cNvPr id="3" name="Picture 2"/>
          <p:cNvPicPr>
            <a:picLocks noChangeAspect="1"/>
          </p:cNvPicPr>
          <p:nvPr/>
        </p:nvPicPr>
        <p:blipFill>
          <a:blip r:embed="rId3"/>
          <a:stretch>
            <a:fillRect/>
          </a:stretch>
        </p:blipFill>
        <p:spPr>
          <a:xfrm>
            <a:off x="3730790" y="438150"/>
            <a:ext cx="3581400" cy="4876801"/>
          </a:xfrm>
          <a:prstGeom prst="rect">
            <a:avLst/>
          </a:prstGeom>
        </p:spPr>
      </p:pic>
      <p:sp>
        <p:nvSpPr>
          <p:cNvPr id="5" name="Rounded Rectangular Callout 4"/>
          <p:cNvSpPr/>
          <p:nvPr/>
        </p:nvSpPr>
        <p:spPr>
          <a:xfrm>
            <a:off x="7385381" y="1809750"/>
            <a:ext cx="1524000" cy="2857759"/>
          </a:xfrm>
          <a:prstGeom prst="wedgeRoundRectCallout">
            <a:avLst>
              <a:gd name="adj1" fmla="val -164235"/>
              <a:gd name="adj2" fmla="val -20739"/>
              <a:gd name="adj3" fmla="val 16667"/>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rgbClr val="C00000"/>
                </a:solidFill>
                <a:latin typeface="+mj-lt"/>
              </a:rPr>
              <a:t>- Em hãy kể tên </a:t>
            </a:r>
            <a:r>
              <a:rPr lang="vi-VN" b="1" dirty="0" smtClean="0">
                <a:solidFill>
                  <a:srgbClr val="C00000"/>
                </a:solidFill>
                <a:latin typeface="+mj-lt"/>
              </a:rPr>
              <a:t>một</a:t>
            </a:r>
            <a:r>
              <a:rPr lang="en-US" b="1" dirty="0" smtClean="0">
                <a:solidFill>
                  <a:srgbClr val="C00000"/>
                </a:solidFill>
                <a:latin typeface="+mj-lt"/>
              </a:rPr>
              <a:t> </a:t>
            </a:r>
            <a:r>
              <a:rPr lang="vi-VN" b="1" dirty="0" smtClean="0">
                <a:solidFill>
                  <a:srgbClr val="C00000"/>
                </a:solidFill>
                <a:latin typeface="+mj-lt"/>
              </a:rPr>
              <a:t>số </a:t>
            </a:r>
            <a:r>
              <a:rPr lang="vi-VN" b="1" dirty="0">
                <a:solidFill>
                  <a:srgbClr val="C00000"/>
                </a:solidFill>
                <a:latin typeface="+mj-lt"/>
              </a:rPr>
              <a:t>thành tựu cơ </a:t>
            </a:r>
            <a:r>
              <a:rPr lang="vi-VN" b="1" dirty="0" smtClean="0">
                <a:solidFill>
                  <a:srgbClr val="C00000"/>
                </a:solidFill>
                <a:latin typeface="+mj-lt"/>
              </a:rPr>
              <a:t>b</a:t>
            </a:r>
            <a:r>
              <a:rPr lang="en-US" b="1" dirty="0" err="1" smtClean="0">
                <a:solidFill>
                  <a:srgbClr val="C00000"/>
                </a:solidFill>
                <a:latin typeface="+mj-lt"/>
              </a:rPr>
              <a:t>ản</a:t>
            </a:r>
            <a:r>
              <a:rPr lang="en-US" b="1" dirty="0" smtClean="0">
                <a:solidFill>
                  <a:srgbClr val="C00000"/>
                </a:solidFill>
                <a:latin typeface="+mj-lt"/>
              </a:rPr>
              <a:t> </a:t>
            </a:r>
            <a:r>
              <a:rPr lang="vi-VN" b="1" dirty="0" smtClean="0">
                <a:solidFill>
                  <a:srgbClr val="C00000"/>
                </a:solidFill>
                <a:latin typeface="+mj-lt"/>
              </a:rPr>
              <a:t>của </a:t>
            </a:r>
            <a:r>
              <a:rPr lang="vi-VN" b="1" dirty="0">
                <a:solidFill>
                  <a:srgbClr val="C00000"/>
                </a:solidFill>
                <a:latin typeface="+mj-lt"/>
              </a:rPr>
              <a:t>văn minh Trung Quốc thời </a:t>
            </a:r>
            <a:r>
              <a:rPr lang="vi-VN" b="1" dirty="0" smtClean="0">
                <a:solidFill>
                  <a:srgbClr val="C00000"/>
                </a:solidFill>
                <a:latin typeface="+mj-lt"/>
              </a:rPr>
              <a:t>cổ</a:t>
            </a:r>
            <a:r>
              <a:rPr lang="en-US" b="1" dirty="0" smtClean="0">
                <a:solidFill>
                  <a:srgbClr val="C00000"/>
                </a:solidFill>
                <a:latin typeface="+mj-lt"/>
              </a:rPr>
              <a:t> </a:t>
            </a:r>
            <a:r>
              <a:rPr lang="vi-VN" b="1" dirty="0" smtClean="0">
                <a:solidFill>
                  <a:srgbClr val="C00000"/>
                </a:solidFill>
                <a:latin typeface="+mj-lt"/>
              </a:rPr>
              <a:t>đại</a:t>
            </a:r>
            <a:r>
              <a:rPr lang="vi-VN" b="1" dirty="0">
                <a:solidFill>
                  <a:srgbClr val="C00000"/>
                </a:solidFill>
                <a:latin typeface="+mj-lt"/>
              </a:rPr>
              <a:t>.</a:t>
            </a:r>
            <a:endParaRPr lang="en-US" b="1" dirty="0">
              <a:solidFill>
                <a:srgbClr val="C00000"/>
              </a:solidFill>
              <a:latin typeface="+mj-lt"/>
            </a:endParaRPr>
          </a:p>
          <a:p>
            <a:endParaRPr lang="en-US" b="1" dirty="0">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36789693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28800" y="133350"/>
            <a:ext cx="4172841" cy="2963594"/>
          </a:xfrm>
          <a:prstGeom prst="rect">
            <a:avLst/>
          </a:prstGeom>
        </p:spPr>
      </p:pic>
      <p:sp>
        <p:nvSpPr>
          <p:cNvPr id="9" name="TextBox 8"/>
          <p:cNvSpPr txBox="1"/>
          <p:nvPr/>
        </p:nvSpPr>
        <p:spPr>
          <a:xfrm>
            <a:off x="723900" y="3181350"/>
            <a:ext cx="7848600" cy="923330"/>
          </a:xfrm>
          <a:prstGeom prst="rect">
            <a:avLst/>
          </a:prstGeom>
          <a:noFill/>
        </p:spPr>
        <p:txBody>
          <a:bodyPr wrap="square" rtlCol="0">
            <a:spAutoFit/>
          </a:bodyPr>
          <a:lstStyle/>
          <a:p>
            <a:r>
              <a:rPr lang="en-US" dirty="0" err="1" smtClean="0"/>
              <a:t>Đây</a:t>
            </a:r>
            <a:r>
              <a:rPr lang="en-US" dirty="0" smtClean="0"/>
              <a:t> </a:t>
            </a:r>
            <a:r>
              <a:rPr lang="en-US" dirty="0" err="1" smtClean="0"/>
              <a:t>là</a:t>
            </a:r>
            <a:r>
              <a:rPr lang="en-US" dirty="0" smtClean="0"/>
              <a:t> </a:t>
            </a:r>
            <a:r>
              <a:rPr lang="en-US" dirty="0" err="1" smtClean="0"/>
              <a:t>Văn</a:t>
            </a:r>
            <a:r>
              <a:rPr lang="en-US" dirty="0" smtClean="0"/>
              <a:t> </a:t>
            </a:r>
            <a:r>
              <a:rPr lang="en-US" dirty="0" err="1" smtClean="0"/>
              <a:t>Miếu</a:t>
            </a:r>
            <a:r>
              <a:rPr lang="en-US" dirty="0" smtClean="0"/>
              <a:t> </a:t>
            </a:r>
            <a:r>
              <a:rPr lang="en-US" dirty="0" err="1" smtClean="0"/>
              <a:t>Quốc</a:t>
            </a:r>
            <a:r>
              <a:rPr lang="en-US" dirty="0" smtClean="0"/>
              <a:t> </a:t>
            </a:r>
            <a:r>
              <a:rPr lang="en-US" dirty="0" err="1" smtClean="0"/>
              <a:t>Tử</a:t>
            </a:r>
            <a:r>
              <a:rPr lang="en-US" dirty="0" smtClean="0"/>
              <a:t> </a:t>
            </a:r>
            <a:r>
              <a:rPr lang="en-US" dirty="0" err="1" smtClean="0"/>
              <a:t>Giám</a:t>
            </a:r>
            <a:r>
              <a:rPr lang="en-US" dirty="0" smtClean="0"/>
              <a:t> </a:t>
            </a:r>
            <a:r>
              <a:rPr lang="en-US" dirty="0" err="1" smtClean="0"/>
              <a:t>tại</a:t>
            </a:r>
            <a:r>
              <a:rPr lang="en-US" dirty="0" smtClean="0"/>
              <a:t> </a:t>
            </a:r>
            <a:r>
              <a:rPr lang="en-US" dirty="0" err="1" smtClean="0"/>
              <a:t>thủ</a:t>
            </a:r>
            <a:r>
              <a:rPr lang="en-US" dirty="0" smtClean="0"/>
              <a:t> </a:t>
            </a:r>
            <a:r>
              <a:rPr lang="en-US" dirty="0" err="1" smtClean="0"/>
              <a:t>đô</a:t>
            </a:r>
            <a:r>
              <a:rPr lang="en-US" dirty="0" smtClean="0"/>
              <a:t> </a:t>
            </a:r>
            <a:r>
              <a:rPr lang="en-US" dirty="0" err="1" smtClean="0"/>
              <a:t>Hà</a:t>
            </a:r>
            <a:r>
              <a:rPr lang="en-US" dirty="0" smtClean="0"/>
              <a:t> </a:t>
            </a:r>
            <a:r>
              <a:rPr lang="en-US" dirty="0" err="1" smtClean="0"/>
              <a:t>Nội</a:t>
            </a:r>
            <a:r>
              <a:rPr lang="en-US" dirty="0" smtClean="0"/>
              <a:t> </a:t>
            </a:r>
            <a:r>
              <a:rPr lang="en-US" dirty="0" err="1"/>
              <a:t>đ</a:t>
            </a:r>
            <a:r>
              <a:rPr lang="en-US" dirty="0" err="1" smtClean="0"/>
              <a:t>ược</a:t>
            </a:r>
            <a:r>
              <a:rPr lang="en-US" dirty="0" smtClean="0"/>
              <a:t> </a:t>
            </a:r>
            <a:r>
              <a:rPr lang="en-US" dirty="0" err="1" smtClean="0"/>
              <a:t>nhà</a:t>
            </a:r>
            <a:r>
              <a:rPr lang="en-US" dirty="0" smtClean="0"/>
              <a:t> </a:t>
            </a:r>
            <a:r>
              <a:rPr lang="en-US" dirty="0" err="1" smtClean="0"/>
              <a:t>Lý</a:t>
            </a:r>
            <a:r>
              <a:rPr lang="en-US" dirty="0" smtClean="0"/>
              <a:t> </a:t>
            </a:r>
            <a:r>
              <a:rPr lang="en-US" dirty="0" err="1" smtClean="0"/>
              <a:t>cho</a:t>
            </a:r>
            <a:r>
              <a:rPr lang="en-US" dirty="0" smtClean="0"/>
              <a:t> </a:t>
            </a:r>
            <a:r>
              <a:rPr lang="en-US" dirty="0" err="1" smtClean="0"/>
              <a:t>xây</a:t>
            </a:r>
            <a:r>
              <a:rPr lang="en-US" dirty="0" smtClean="0"/>
              <a:t> </a:t>
            </a:r>
            <a:r>
              <a:rPr lang="en-US" dirty="0" err="1" smtClean="0"/>
              <a:t>dựng</a:t>
            </a:r>
            <a:r>
              <a:rPr lang="en-US" dirty="0" smtClean="0"/>
              <a:t> </a:t>
            </a:r>
            <a:r>
              <a:rPr lang="en-US" dirty="0" err="1" smtClean="0"/>
              <a:t>vào</a:t>
            </a:r>
            <a:r>
              <a:rPr lang="en-US" dirty="0" smtClean="0"/>
              <a:t> </a:t>
            </a:r>
            <a:r>
              <a:rPr lang="en-US" dirty="0" err="1" smtClean="0"/>
              <a:t>năm</a:t>
            </a:r>
            <a:r>
              <a:rPr lang="en-US" dirty="0" smtClean="0"/>
              <a:t> 1070, </a:t>
            </a:r>
            <a:r>
              <a:rPr lang="en-US" dirty="0" err="1" smtClean="0"/>
              <a:t>nơi</a:t>
            </a:r>
            <a:r>
              <a:rPr lang="en-US" dirty="0" smtClean="0"/>
              <a:t> </a:t>
            </a:r>
            <a:r>
              <a:rPr lang="en-US" dirty="0" err="1" smtClean="0"/>
              <a:t>đây</a:t>
            </a:r>
            <a:r>
              <a:rPr lang="en-US" dirty="0" smtClean="0"/>
              <a:t> </a:t>
            </a:r>
            <a:r>
              <a:rPr lang="en-US" dirty="0" err="1" smtClean="0"/>
              <a:t>không</a:t>
            </a:r>
            <a:r>
              <a:rPr lang="en-US" dirty="0" smtClean="0"/>
              <a:t> </a:t>
            </a:r>
            <a:r>
              <a:rPr lang="en-US" dirty="0" err="1" smtClean="0"/>
              <a:t>những</a:t>
            </a:r>
            <a:r>
              <a:rPr lang="en-US" dirty="0" smtClean="0"/>
              <a:t> </a:t>
            </a:r>
            <a:r>
              <a:rPr lang="en-US" dirty="0" err="1" smtClean="0"/>
              <a:t>là</a:t>
            </a:r>
            <a:r>
              <a:rPr lang="en-US" dirty="0" smtClean="0"/>
              <a:t> </a:t>
            </a:r>
            <a:r>
              <a:rPr lang="en-US" dirty="0" err="1" smtClean="0"/>
              <a:t>trường</a:t>
            </a:r>
            <a:r>
              <a:rPr lang="en-US" dirty="0" smtClean="0"/>
              <a:t> </a:t>
            </a:r>
            <a:r>
              <a:rPr lang="en-US" dirty="0" err="1" smtClean="0"/>
              <a:t>học</a:t>
            </a:r>
            <a:r>
              <a:rPr lang="en-US" dirty="0" smtClean="0"/>
              <a:t> </a:t>
            </a:r>
            <a:r>
              <a:rPr lang="en-US" dirty="0" err="1" smtClean="0"/>
              <a:t>dành</a:t>
            </a:r>
            <a:r>
              <a:rPr lang="en-US" dirty="0" smtClean="0"/>
              <a:t> </a:t>
            </a:r>
            <a:r>
              <a:rPr lang="en-US" dirty="0" err="1" smtClean="0"/>
              <a:t>cho</a:t>
            </a:r>
            <a:r>
              <a:rPr lang="en-US" dirty="0" smtClean="0"/>
              <a:t> con </a:t>
            </a:r>
            <a:r>
              <a:rPr lang="en-US" dirty="0" err="1" smtClean="0"/>
              <a:t>em</a:t>
            </a:r>
            <a:r>
              <a:rPr lang="en-US" dirty="0" smtClean="0"/>
              <a:t> </a:t>
            </a:r>
            <a:r>
              <a:rPr lang="en-US" dirty="0" err="1" smtClean="0"/>
              <a:t>nhà</a:t>
            </a:r>
            <a:r>
              <a:rPr lang="en-US" dirty="0" smtClean="0"/>
              <a:t> </a:t>
            </a:r>
            <a:r>
              <a:rPr lang="en-US" dirty="0" err="1" smtClean="0"/>
              <a:t>vua</a:t>
            </a:r>
            <a:r>
              <a:rPr lang="en-US" dirty="0" smtClean="0"/>
              <a:t>, </a:t>
            </a:r>
            <a:r>
              <a:rPr lang="en-US" dirty="0" err="1" smtClean="0"/>
              <a:t>quí</a:t>
            </a:r>
            <a:r>
              <a:rPr lang="en-US" dirty="0" smtClean="0"/>
              <a:t> </a:t>
            </a:r>
            <a:r>
              <a:rPr lang="en-US" dirty="0" err="1" smtClean="0"/>
              <a:t>tộc</a:t>
            </a:r>
            <a:r>
              <a:rPr lang="en-US" dirty="0" smtClean="0"/>
              <a:t>, </a:t>
            </a:r>
            <a:r>
              <a:rPr lang="en-US" dirty="0" err="1" smtClean="0"/>
              <a:t>quan</a:t>
            </a:r>
            <a:r>
              <a:rPr lang="en-US" dirty="0" smtClean="0"/>
              <a:t> </a:t>
            </a:r>
            <a:r>
              <a:rPr lang="en-US" dirty="0" err="1" smtClean="0"/>
              <a:t>lại</a:t>
            </a:r>
            <a:r>
              <a:rPr lang="en-US" dirty="0" smtClean="0"/>
              <a:t> </a:t>
            </a:r>
            <a:r>
              <a:rPr lang="en-US" dirty="0" err="1" smtClean="0"/>
              <a:t>mà</a:t>
            </a:r>
            <a:r>
              <a:rPr lang="en-US" dirty="0" smtClean="0"/>
              <a:t> </a:t>
            </a:r>
            <a:r>
              <a:rPr lang="en-US" dirty="0" err="1" smtClean="0"/>
              <a:t>còn</a:t>
            </a:r>
            <a:r>
              <a:rPr lang="en-US" dirty="0" smtClean="0"/>
              <a:t> </a:t>
            </a:r>
            <a:r>
              <a:rPr lang="en-US" dirty="0" err="1" smtClean="0"/>
              <a:t>lai</a:t>
            </a:r>
            <a:r>
              <a:rPr lang="en-US" dirty="0" smtClean="0"/>
              <a:t> </a:t>
            </a:r>
            <a:r>
              <a:rPr lang="en-US" dirty="0" err="1" smtClean="0"/>
              <a:t>nơi</a:t>
            </a:r>
            <a:r>
              <a:rPr lang="en-US" dirty="0" smtClean="0"/>
              <a:t> </a:t>
            </a:r>
            <a:r>
              <a:rPr lang="en-US" dirty="0" err="1" smtClean="0"/>
              <a:t>thờ</a:t>
            </a:r>
            <a:r>
              <a:rPr lang="en-US" dirty="0" smtClean="0"/>
              <a:t> </a:t>
            </a:r>
            <a:r>
              <a:rPr lang="en-US" dirty="0" err="1" smtClean="0"/>
              <a:t>Khổng</a:t>
            </a:r>
            <a:r>
              <a:rPr lang="en-US" dirty="0" smtClean="0"/>
              <a:t> </a:t>
            </a:r>
            <a:r>
              <a:rPr lang="en-US" dirty="0" err="1" smtClean="0"/>
              <a:t>Tử</a:t>
            </a:r>
            <a:r>
              <a:rPr lang="en-US" dirty="0" smtClean="0"/>
              <a:t>. </a:t>
            </a:r>
            <a:endParaRPr lang="en-US" dirty="0"/>
          </a:p>
        </p:txBody>
      </p:sp>
    </p:spTree>
    <p:extLst>
      <p:ext uri="{BB962C8B-B14F-4D97-AF65-F5344CB8AC3E}">
        <p14:creationId xmlns:p14="http://schemas.microsoft.com/office/powerpoint/2010/main" val="33289672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3867150"/>
            <a:ext cx="7848600" cy="1477328"/>
          </a:xfrm>
          <a:prstGeom prst="rect">
            <a:avLst/>
          </a:prstGeom>
          <a:noFill/>
        </p:spPr>
        <p:txBody>
          <a:bodyPr wrap="square" rtlCol="0">
            <a:spAutoFit/>
          </a:bodyPr>
          <a:lstStyle/>
          <a:p>
            <a:r>
              <a:rPr lang="en-US" dirty="0" err="1" smtClean="0"/>
              <a:t>Ông</a:t>
            </a:r>
            <a:r>
              <a:rPr lang="en-US" dirty="0"/>
              <a:t> </a:t>
            </a:r>
            <a:r>
              <a:rPr lang="en-US" dirty="0" err="1" smtClean="0"/>
              <a:t>là</a:t>
            </a:r>
            <a:r>
              <a:rPr lang="en-US" dirty="0" smtClean="0"/>
              <a:t> </a:t>
            </a:r>
            <a:r>
              <a:rPr lang="en-US" dirty="0" err="1" smtClean="0"/>
              <a:t>một</a:t>
            </a:r>
            <a:r>
              <a:rPr lang="en-US" dirty="0" smtClean="0"/>
              <a:t> </a:t>
            </a:r>
            <a:r>
              <a:rPr lang="en-US" dirty="0" err="1" smtClean="0"/>
              <a:t>trong</a:t>
            </a:r>
            <a:r>
              <a:rPr lang="en-US" dirty="0" smtClean="0"/>
              <a:t> </a:t>
            </a:r>
            <a:r>
              <a:rPr lang="en-US" dirty="0" err="1" smtClean="0"/>
              <a:t>những</a:t>
            </a:r>
            <a:r>
              <a:rPr lang="en-US" dirty="0" smtClean="0"/>
              <a:t> </a:t>
            </a:r>
            <a:r>
              <a:rPr lang="en-US" dirty="0" err="1" smtClean="0"/>
              <a:t>nhà</a:t>
            </a:r>
            <a:r>
              <a:rPr lang="en-US" dirty="0" smtClean="0"/>
              <a:t> </a:t>
            </a:r>
            <a:r>
              <a:rPr lang="en-US" dirty="0" err="1" smtClean="0"/>
              <a:t>triết</a:t>
            </a:r>
            <a:r>
              <a:rPr lang="en-US" dirty="0" smtClean="0"/>
              <a:t> </a:t>
            </a:r>
            <a:r>
              <a:rPr lang="en-US" dirty="0" err="1" smtClean="0"/>
              <a:t>học</a:t>
            </a:r>
            <a:r>
              <a:rPr lang="en-US" dirty="0" smtClean="0"/>
              <a:t> </a:t>
            </a:r>
            <a:r>
              <a:rPr lang="en-US" dirty="0" err="1" smtClean="0"/>
              <a:t>vĩ</a:t>
            </a:r>
            <a:r>
              <a:rPr lang="en-US" dirty="0" smtClean="0"/>
              <a:t> </a:t>
            </a:r>
            <a:r>
              <a:rPr lang="en-US" dirty="0" err="1" smtClean="0"/>
              <a:t>đại</a:t>
            </a:r>
            <a:r>
              <a:rPr lang="en-US" dirty="0" smtClean="0"/>
              <a:t> </a:t>
            </a:r>
            <a:r>
              <a:rPr lang="en-US" dirty="0" err="1" smtClean="0"/>
              <a:t>thên</a:t>
            </a:r>
            <a:r>
              <a:rPr lang="en-US" dirty="0" smtClean="0"/>
              <a:t> </a:t>
            </a:r>
            <a:r>
              <a:rPr lang="en-US" dirty="0" err="1" smtClean="0"/>
              <a:t>thế</a:t>
            </a:r>
            <a:r>
              <a:rPr lang="en-US" dirty="0" smtClean="0"/>
              <a:t> </a:t>
            </a:r>
            <a:r>
              <a:rPr lang="en-US" dirty="0" err="1" smtClean="0"/>
              <a:t>giới</a:t>
            </a:r>
            <a:r>
              <a:rPr lang="en-US" dirty="0" smtClean="0"/>
              <a:t>. </a:t>
            </a:r>
            <a:r>
              <a:rPr lang="en-US" dirty="0" err="1" smtClean="0"/>
              <a:t>Là</a:t>
            </a:r>
            <a:r>
              <a:rPr lang="en-US" dirty="0" smtClean="0"/>
              <a:t> </a:t>
            </a:r>
            <a:r>
              <a:rPr lang="en-US" dirty="0" err="1" smtClean="0"/>
              <a:t>đại</a:t>
            </a:r>
            <a:r>
              <a:rPr lang="en-US" dirty="0" smtClean="0"/>
              <a:t> </a:t>
            </a:r>
            <a:r>
              <a:rPr lang="en-US" dirty="0" err="1" smtClean="0"/>
              <a:t>diện</a:t>
            </a:r>
            <a:r>
              <a:rPr lang="en-US" dirty="0" smtClean="0"/>
              <a:t> </a:t>
            </a:r>
            <a:r>
              <a:rPr lang="en-US" dirty="0" err="1" smtClean="0"/>
              <a:t>tiêu</a:t>
            </a:r>
            <a:r>
              <a:rPr lang="en-US" dirty="0" smtClean="0"/>
              <a:t> </a:t>
            </a:r>
            <a:r>
              <a:rPr lang="en-US" dirty="0" err="1" smtClean="0"/>
              <a:t>biểu</a:t>
            </a:r>
            <a:r>
              <a:rPr lang="en-US" dirty="0" smtClean="0"/>
              <a:t> </a:t>
            </a:r>
            <a:r>
              <a:rPr lang="en-US" dirty="0" err="1" smtClean="0"/>
              <a:t>cho</a:t>
            </a:r>
            <a:r>
              <a:rPr lang="en-US" dirty="0" smtClean="0"/>
              <a:t> </a:t>
            </a:r>
            <a:r>
              <a:rPr lang="en-US" dirty="0" err="1" smtClean="0"/>
              <a:t>phái</a:t>
            </a:r>
            <a:r>
              <a:rPr lang="en-US" dirty="0" smtClean="0"/>
              <a:t> </a:t>
            </a:r>
            <a:r>
              <a:rPr lang="en-US" dirty="0" err="1" smtClean="0"/>
              <a:t>nho</a:t>
            </a:r>
            <a:r>
              <a:rPr lang="en-US" dirty="0" smtClean="0"/>
              <a:t> </a:t>
            </a:r>
            <a:r>
              <a:rPr lang="en-US" dirty="0" err="1" smtClean="0"/>
              <a:t>gia</a:t>
            </a:r>
            <a:r>
              <a:rPr lang="en-US" dirty="0" smtClean="0"/>
              <a:t> ở </a:t>
            </a:r>
            <a:r>
              <a:rPr lang="en-US" dirty="0" err="1" smtClean="0"/>
              <a:t>Trung</a:t>
            </a:r>
            <a:r>
              <a:rPr lang="en-US" dirty="0" smtClean="0"/>
              <a:t> </a:t>
            </a:r>
            <a:r>
              <a:rPr lang="en-US" dirty="0" err="1" smtClean="0"/>
              <a:t>Quốc</a:t>
            </a:r>
            <a:r>
              <a:rPr lang="en-US" dirty="0" smtClean="0"/>
              <a:t>. </a:t>
            </a:r>
            <a:r>
              <a:rPr lang="en-US" dirty="0" err="1" smtClean="0"/>
              <a:t>Với</a:t>
            </a:r>
            <a:r>
              <a:rPr lang="en-US" dirty="0" smtClean="0"/>
              <a:t> </a:t>
            </a:r>
            <a:r>
              <a:rPr lang="en-US" dirty="0" err="1" smtClean="0"/>
              <a:t>đương</a:t>
            </a:r>
            <a:r>
              <a:rPr lang="en-US" dirty="0" smtClean="0"/>
              <a:t> </a:t>
            </a:r>
            <a:r>
              <a:rPr lang="en-US" dirty="0" err="1" smtClean="0"/>
              <a:t>lối</a:t>
            </a:r>
            <a:r>
              <a:rPr lang="en-US" dirty="0" smtClean="0"/>
              <a:t> </a:t>
            </a:r>
            <a:r>
              <a:rPr lang="en-US" dirty="0" err="1" smtClean="0"/>
              <a:t>đức</a:t>
            </a:r>
            <a:r>
              <a:rPr lang="en-US" dirty="0" smtClean="0"/>
              <a:t> </a:t>
            </a:r>
            <a:r>
              <a:rPr lang="en-US" dirty="0" err="1" smtClean="0"/>
              <a:t>trị</a:t>
            </a:r>
            <a:r>
              <a:rPr lang="en-US" dirty="0" smtClean="0"/>
              <a:t> </a:t>
            </a:r>
            <a:r>
              <a:rPr lang="en-US" dirty="0" err="1" smtClean="0"/>
              <a:t>và</a:t>
            </a:r>
            <a:r>
              <a:rPr lang="en-US" dirty="0" smtClean="0"/>
              <a:t> </a:t>
            </a:r>
            <a:r>
              <a:rPr lang="en-US" dirty="0" err="1" smtClean="0"/>
              <a:t>lễ</a:t>
            </a:r>
            <a:r>
              <a:rPr lang="en-US" dirty="0" smtClean="0"/>
              <a:t> </a:t>
            </a:r>
            <a:r>
              <a:rPr lang="en-US" dirty="0" err="1" smtClean="0"/>
              <a:t>trị</a:t>
            </a:r>
            <a:r>
              <a:rPr lang="en-US" dirty="0" smtClean="0"/>
              <a:t> </a:t>
            </a:r>
            <a:r>
              <a:rPr lang="en-US" dirty="0" err="1" smtClean="0"/>
              <a:t>tức</a:t>
            </a:r>
            <a:r>
              <a:rPr lang="en-US" dirty="0" smtClean="0"/>
              <a:t> </a:t>
            </a:r>
            <a:r>
              <a:rPr lang="en-US" dirty="0" err="1" smtClean="0"/>
              <a:t>là</a:t>
            </a:r>
            <a:r>
              <a:rPr lang="en-US" dirty="0" smtClean="0"/>
              <a:t> </a:t>
            </a:r>
            <a:r>
              <a:rPr lang="en-US" dirty="0" err="1" smtClean="0"/>
              <a:t>lòng</a:t>
            </a:r>
            <a:r>
              <a:rPr lang="en-US" dirty="0" smtClean="0"/>
              <a:t> </a:t>
            </a:r>
            <a:r>
              <a:rPr lang="en-US" dirty="0" err="1" smtClean="0"/>
              <a:t>thương</a:t>
            </a:r>
            <a:r>
              <a:rPr lang="en-US" dirty="0" smtClean="0"/>
              <a:t> </a:t>
            </a:r>
            <a:r>
              <a:rPr lang="en-US" dirty="0" err="1" smtClean="0"/>
              <a:t>người</a:t>
            </a:r>
            <a:r>
              <a:rPr lang="en-US" dirty="0" smtClean="0"/>
              <a:t>, </a:t>
            </a:r>
            <a:r>
              <a:rPr lang="en-US" dirty="0" err="1" smtClean="0"/>
              <a:t>lấy</a:t>
            </a:r>
            <a:r>
              <a:rPr lang="en-US" dirty="0" smtClean="0"/>
              <a:t> </a:t>
            </a:r>
            <a:r>
              <a:rPr lang="en-US" dirty="0" err="1" smtClean="0"/>
              <a:t>dân</a:t>
            </a:r>
            <a:r>
              <a:rPr lang="en-US" dirty="0" smtClean="0"/>
              <a:t> </a:t>
            </a:r>
            <a:r>
              <a:rPr lang="en-US" dirty="0" err="1" smtClean="0"/>
              <a:t>làm</a:t>
            </a:r>
            <a:r>
              <a:rPr lang="en-US" dirty="0" smtClean="0"/>
              <a:t> </a:t>
            </a:r>
            <a:r>
              <a:rPr lang="en-US" dirty="0" err="1" smtClean="0"/>
              <a:t>gốc</a:t>
            </a:r>
            <a:r>
              <a:rPr lang="en-US" dirty="0" smtClean="0"/>
              <a:t>. </a:t>
            </a:r>
            <a:r>
              <a:rPr lang="en-US" dirty="0" err="1" smtClean="0"/>
              <a:t>Những</a:t>
            </a:r>
            <a:r>
              <a:rPr lang="en-US" dirty="0" smtClean="0"/>
              <a:t> </a:t>
            </a:r>
            <a:r>
              <a:rPr lang="en-US" dirty="0" err="1" smtClean="0"/>
              <a:t>quan</a:t>
            </a:r>
            <a:r>
              <a:rPr lang="en-US" dirty="0" smtClean="0"/>
              <a:t> </a:t>
            </a:r>
            <a:r>
              <a:rPr lang="en-US" dirty="0" err="1" smtClean="0"/>
              <a:t>niệm</a:t>
            </a:r>
            <a:r>
              <a:rPr lang="en-US" dirty="0" smtClean="0"/>
              <a:t> </a:t>
            </a:r>
            <a:r>
              <a:rPr lang="en-US" dirty="0" err="1" smtClean="0"/>
              <a:t>của</a:t>
            </a:r>
            <a:r>
              <a:rPr lang="en-US" dirty="0" smtClean="0"/>
              <a:t> </a:t>
            </a:r>
            <a:r>
              <a:rPr lang="en-US" dirty="0" err="1" smtClean="0"/>
              <a:t>ông</a:t>
            </a:r>
            <a:r>
              <a:rPr lang="en-US" dirty="0" smtClean="0"/>
              <a:t> </a:t>
            </a:r>
            <a:r>
              <a:rPr lang="en-US" dirty="0" err="1" smtClean="0"/>
              <a:t>còn</a:t>
            </a:r>
            <a:r>
              <a:rPr lang="en-US" dirty="0" smtClean="0"/>
              <a:t> </a:t>
            </a:r>
            <a:r>
              <a:rPr lang="en-US" dirty="0" err="1" smtClean="0"/>
              <a:t>nguyên</a:t>
            </a:r>
            <a:r>
              <a:rPr lang="en-US" dirty="0" smtClean="0"/>
              <a:t> </a:t>
            </a:r>
            <a:r>
              <a:rPr lang="en-US" dirty="0" err="1" smtClean="0"/>
              <a:t>giá</a:t>
            </a:r>
            <a:r>
              <a:rPr lang="en-US" dirty="0" smtClean="0"/>
              <a:t> </a:t>
            </a:r>
            <a:r>
              <a:rPr lang="en-US" dirty="0" err="1" smtClean="0"/>
              <a:t>trị</a:t>
            </a:r>
            <a:r>
              <a:rPr lang="en-US" dirty="0" smtClean="0"/>
              <a:t> </a:t>
            </a:r>
            <a:r>
              <a:rPr lang="en-US" dirty="0" err="1" smtClean="0"/>
              <a:t>cho</a:t>
            </a:r>
            <a:r>
              <a:rPr lang="en-US" dirty="0" smtClean="0"/>
              <a:t> </a:t>
            </a:r>
            <a:r>
              <a:rPr lang="en-US" dirty="0" err="1" smtClean="0"/>
              <a:t>đến</a:t>
            </a:r>
            <a:r>
              <a:rPr lang="en-US" dirty="0" smtClean="0"/>
              <a:t> </a:t>
            </a:r>
            <a:r>
              <a:rPr lang="en-US" dirty="0" err="1" smtClean="0"/>
              <a:t>ngày</a:t>
            </a:r>
            <a:r>
              <a:rPr lang="en-US" dirty="0" smtClean="0"/>
              <a:t> </a:t>
            </a:r>
            <a:r>
              <a:rPr lang="en-US" dirty="0" err="1" smtClean="0"/>
              <a:t>hôm</a:t>
            </a:r>
            <a:r>
              <a:rPr lang="en-US" dirty="0" smtClean="0"/>
              <a:t> nay: </a:t>
            </a:r>
          </a:p>
          <a:p>
            <a:endParaRPr lang="en-US" dirty="0"/>
          </a:p>
        </p:txBody>
      </p:sp>
      <p:pic>
        <p:nvPicPr>
          <p:cNvPr id="8" name="Picture 7"/>
          <p:cNvPicPr>
            <a:picLocks noChangeAspect="1"/>
          </p:cNvPicPr>
          <p:nvPr/>
        </p:nvPicPr>
        <p:blipFill>
          <a:blip r:embed="rId2"/>
          <a:stretch>
            <a:fillRect/>
          </a:stretch>
        </p:blipFill>
        <p:spPr>
          <a:xfrm>
            <a:off x="2438400" y="678473"/>
            <a:ext cx="4429553" cy="3181350"/>
          </a:xfrm>
          <a:prstGeom prst="rect">
            <a:avLst/>
          </a:prstGeom>
        </p:spPr>
      </p:pic>
    </p:spTree>
    <p:extLst>
      <p:ext uri="{BB962C8B-B14F-4D97-AF65-F5344CB8AC3E}">
        <p14:creationId xmlns:p14="http://schemas.microsoft.com/office/powerpoint/2010/main" val="4587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71550"/>
            <a:ext cx="2971800" cy="2547908"/>
          </a:xfrm>
          <a:prstGeom prst="rect">
            <a:avLst/>
          </a:prstGeom>
        </p:spPr>
      </p:pic>
      <p:sp>
        <p:nvSpPr>
          <p:cNvPr id="5" name="TextBox 4"/>
          <p:cNvSpPr txBox="1"/>
          <p:nvPr/>
        </p:nvSpPr>
        <p:spPr>
          <a:xfrm>
            <a:off x="674946" y="3943350"/>
            <a:ext cx="7848600" cy="1200329"/>
          </a:xfrm>
          <a:prstGeom prst="rect">
            <a:avLst/>
          </a:prstGeom>
          <a:noFill/>
        </p:spPr>
        <p:txBody>
          <a:bodyPr wrap="square" rtlCol="0">
            <a:spAutoFit/>
          </a:bodyPr>
          <a:lstStyle/>
          <a:p>
            <a:r>
              <a:rPr lang="en-US" dirty="0" err="1" smtClean="0"/>
              <a:t>Đây</a:t>
            </a:r>
            <a:r>
              <a:rPr lang="en-US" dirty="0" smtClean="0"/>
              <a:t> </a:t>
            </a:r>
            <a:r>
              <a:rPr lang="en-US" dirty="0" err="1" smtClean="0"/>
              <a:t>là</a:t>
            </a:r>
            <a:r>
              <a:rPr lang="en-US" dirty="0" smtClean="0"/>
              <a:t> </a:t>
            </a:r>
            <a:r>
              <a:rPr lang="en-US" dirty="0" err="1" smtClean="0"/>
              <a:t>vùng</a:t>
            </a:r>
            <a:r>
              <a:rPr lang="en-US" dirty="0" smtClean="0"/>
              <a:t> </a:t>
            </a:r>
            <a:r>
              <a:rPr lang="en-US" dirty="0" err="1" smtClean="0"/>
              <a:t>đất</a:t>
            </a:r>
            <a:r>
              <a:rPr lang="en-US" dirty="0" smtClean="0"/>
              <a:t> </a:t>
            </a:r>
            <a:r>
              <a:rPr lang="en-US" dirty="0" err="1" smtClean="0"/>
              <a:t>quốc</a:t>
            </a:r>
            <a:r>
              <a:rPr lang="en-US" dirty="0" smtClean="0"/>
              <a:t> </a:t>
            </a:r>
            <a:r>
              <a:rPr lang="en-US" dirty="0" err="1" smtClean="0"/>
              <a:t>Phụ</a:t>
            </a:r>
            <a:r>
              <a:rPr lang="en-US" dirty="0" smtClean="0"/>
              <a:t> . </a:t>
            </a:r>
            <a:r>
              <a:rPr lang="en-US" dirty="0" err="1" smtClean="0"/>
              <a:t>Thuộc</a:t>
            </a:r>
            <a:r>
              <a:rPr lang="en-US" dirty="0" smtClean="0"/>
              <a:t> </a:t>
            </a:r>
            <a:r>
              <a:rPr lang="en-US" dirty="0" err="1" smtClean="0"/>
              <a:t>tỉnh</a:t>
            </a:r>
            <a:r>
              <a:rPr lang="en-US" dirty="0" smtClean="0"/>
              <a:t> </a:t>
            </a:r>
            <a:r>
              <a:rPr lang="en-US" dirty="0" err="1" smtClean="0"/>
              <a:t>Sơn</a:t>
            </a:r>
            <a:r>
              <a:rPr lang="en-US" dirty="0" smtClean="0"/>
              <a:t> </a:t>
            </a:r>
            <a:r>
              <a:rPr lang="en-US" dirty="0" err="1" smtClean="0"/>
              <a:t>Đông</a:t>
            </a:r>
            <a:r>
              <a:rPr lang="en-US" dirty="0" smtClean="0"/>
              <a:t> </a:t>
            </a:r>
            <a:r>
              <a:rPr lang="en-US" dirty="0" err="1" smtClean="0"/>
              <a:t>nơi</a:t>
            </a:r>
            <a:r>
              <a:rPr lang="en-US" dirty="0" smtClean="0"/>
              <a:t> </a:t>
            </a:r>
            <a:r>
              <a:rPr lang="en-US" dirty="0" err="1" smtClean="0"/>
              <a:t>tọa</a:t>
            </a:r>
            <a:r>
              <a:rPr lang="en-US" dirty="0" smtClean="0"/>
              <a:t> </a:t>
            </a:r>
            <a:r>
              <a:rPr lang="en-US" dirty="0" err="1" smtClean="0"/>
              <a:t>lạc</a:t>
            </a:r>
            <a:r>
              <a:rPr lang="en-US" dirty="0" smtClean="0"/>
              <a:t> </a:t>
            </a:r>
            <a:r>
              <a:rPr lang="en-US" dirty="0" err="1" smtClean="0"/>
              <a:t>của</a:t>
            </a:r>
            <a:r>
              <a:rPr lang="en-US" dirty="0" smtClean="0"/>
              <a:t> </a:t>
            </a:r>
            <a:r>
              <a:rPr lang="en-US" dirty="0" err="1" smtClean="0"/>
              <a:t>khổng</a:t>
            </a:r>
            <a:r>
              <a:rPr lang="en-US" dirty="0" smtClean="0"/>
              <a:t> </a:t>
            </a:r>
            <a:r>
              <a:rPr lang="en-US" dirty="0" err="1" smtClean="0"/>
              <a:t>miếu</a:t>
            </a:r>
            <a:r>
              <a:rPr lang="en-US" dirty="0" smtClean="0"/>
              <a:t>, </a:t>
            </a:r>
            <a:r>
              <a:rPr lang="en-US" dirty="0" err="1" smtClean="0"/>
              <a:t>nơi</a:t>
            </a:r>
            <a:r>
              <a:rPr lang="en-US" dirty="0" smtClean="0"/>
              <a:t> </a:t>
            </a:r>
            <a:r>
              <a:rPr lang="en-US" dirty="0" err="1" smtClean="0"/>
              <a:t>đây</a:t>
            </a:r>
            <a:r>
              <a:rPr lang="en-US" dirty="0" smtClean="0"/>
              <a:t> </a:t>
            </a:r>
            <a:r>
              <a:rPr lang="en-US" dirty="0" err="1" smtClean="0"/>
              <a:t>được</a:t>
            </a:r>
            <a:r>
              <a:rPr lang="en-US" dirty="0" smtClean="0"/>
              <a:t> </a:t>
            </a:r>
            <a:r>
              <a:rPr lang="en-US" dirty="0" err="1" smtClean="0"/>
              <a:t>mệnh</a:t>
            </a:r>
            <a:r>
              <a:rPr lang="en-US" dirty="0" smtClean="0"/>
              <a:t> </a:t>
            </a:r>
            <a:r>
              <a:rPr lang="en-US" dirty="0" err="1" smtClean="0"/>
              <a:t>danh</a:t>
            </a:r>
            <a:r>
              <a:rPr lang="en-US" dirty="0" smtClean="0"/>
              <a:t> </a:t>
            </a:r>
            <a:r>
              <a:rPr lang="en-US" dirty="0" err="1" smtClean="0"/>
              <a:t>là</a:t>
            </a:r>
            <a:r>
              <a:rPr lang="en-US" dirty="0" smtClean="0"/>
              <a:t> </a:t>
            </a:r>
            <a:r>
              <a:rPr lang="en-US" dirty="0" err="1" smtClean="0"/>
              <a:t>đệ</a:t>
            </a:r>
            <a:r>
              <a:rPr lang="en-US" dirty="0" smtClean="0"/>
              <a:t> </a:t>
            </a:r>
            <a:r>
              <a:rPr lang="en-US" dirty="0" err="1" smtClean="0"/>
              <a:t>nhất</a:t>
            </a:r>
            <a:r>
              <a:rPr lang="en-US" dirty="0" smtClean="0"/>
              <a:t> </a:t>
            </a:r>
            <a:r>
              <a:rPr lang="en-US" dirty="0" err="1" smtClean="0"/>
              <a:t>miếu</a:t>
            </a:r>
            <a:r>
              <a:rPr lang="en-US" dirty="0" smtClean="0"/>
              <a:t> </a:t>
            </a:r>
            <a:r>
              <a:rPr lang="en-US" dirty="0" err="1" smtClean="0"/>
              <a:t>Trung</a:t>
            </a:r>
            <a:r>
              <a:rPr lang="en-US" dirty="0" smtClean="0"/>
              <a:t> </a:t>
            </a:r>
            <a:r>
              <a:rPr lang="en-US" dirty="0" err="1" smtClean="0"/>
              <a:t>Quốc</a:t>
            </a:r>
            <a:r>
              <a:rPr lang="en-US" dirty="0" smtClean="0"/>
              <a:t>, </a:t>
            </a:r>
            <a:r>
              <a:rPr lang="en-US" dirty="0" err="1" smtClean="0"/>
              <a:t>thờ</a:t>
            </a:r>
            <a:r>
              <a:rPr lang="en-US" dirty="0" smtClean="0"/>
              <a:t> </a:t>
            </a:r>
            <a:r>
              <a:rPr lang="en-US" dirty="0" err="1" smtClean="0"/>
              <a:t>Khổng</a:t>
            </a:r>
            <a:r>
              <a:rPr lang="en-US" dirty="0" smtClean="0"/>
              <a:t> </a:t>
            </a:r>
            <a:r>
              <a:rPr lang="en-US" dirty="0" err="1" smtClean="0"/>
              <a:t>Tử</a:t>
            </a:r>
            <a:r>
              <a:rPr lang="en-US" dirty="0" smtClean="0"/>
              <a:t>. </a:t>
            </a:r>
            <a:r>
              <a:rPr lang="en-US" dirty="0" err="1" smtClean="0"/>
              <a:t>Năm</a:t>
            </a:r>
            <a:r>
              <a:rPr lang="en-US" dirty="0" smtClean="0"/>
              <a:t> 1994 </a:t>
            </a:r>
            <a:r>
              <a:rPr lang="en-US" dirty="0" err="1" smtClean="0"/>
              <a:t>được</a:t>
            </a:r>
            <a:r>
              <a:rPr lang="en-US" dirty="0" smtClean="0"/>
              <a:t> </a:t>
            </a:r>
            <a:r>
              <a:rPr lang="en-US" dirty="0" err="1" smtClean="0"/>
              <a:t>Unesco</a:t>
            </a:r>
            <a:r>
              <a:rPr lang="en-US" dirty="0" smtClean="0"/>
              <a:t> </a:t>
            </a:r>
            <a:r>
              <a:rPr lang="en-US" dirty="0" err="1" smtClean="0"/>
              <a:t>công</a:t>
            </a:r>
            <a:r>
              <a:rPr lang="en-US" dirty="0" smtClean="0"/>
              <a:t> </a:t>
            </a:r>
            <a:r>
              <a:rPr lang="en-US" dirty="0" err="1" smtClean="0"/>
              <a:t>nhận</a:t>
            </a:r>
            <a:r>
              <a:rPr lang="en-US" dirty="0" smtClean="0"/>
              <a:t> </a:t>
            </a:r>
            <a:r>
              <a:rPr lang="en-US" dirty="0" err="1" smtClean="0"/>
              <a:t>là</a:t>
            </a:r>
            <a:r>
              <a:rPr lang="en-US" dirty="0" smtClean="0"/>
              <a:t> </a:t>
            </a:r>
            <a:r>
              <a:rPr lang="en-US" dirty="0" err="1" smtClean="0"/>
              <a:t>duy</a:t>
            </a:r>
            <a:r>
              <a:rPr lang="en-US" dirty="0" smtClean="0"/>
              <a:t> </a:t>
            </a:r>
            <a:r>
              <a:rPr lang="en-US" dirty="0" err="1" smtClean="0"/>
              <a:t>sản</a:t>
            </a:r>
            <a:r>
              <a:rPr lang="en-US" dirty="0" smtClean="0"/>
              <a:t> </a:t>
            </a:r>
            <a:r>
              <a:rPr lang="en-US" dirty="0" err="1" smtClean="0"/>
              <a:t>văn</a:t>
            </a:r>
            <a:r>
              <a:rPr lang="en-US" dirty="0" smtClean="0"/>
              <a:t> </a:t>
            </a:r>
            <a:r>
              <a:rPr lang="en-US" dirty="0" err="1" smtClean="0"/>
              <a:t>hóa</a:t>
            </a:r>
            <a:r>
              <a:rPr lang="en-US" dirty="0" smtClean="0"/>
              <a:t> </a:t>
            </a:r>
            <a:r>
              <a:rPr lang="en-US" dirty="0" err="1" smtClean="0"/>
              <a:t>thế</a:t>
            </a:r>
            <a:r>
              <a:rPr lang="en-US" dirty="0" smtClean="0"/>
              <a:t> </a:t>
            </a:r>
            <a:r>
              <a:rPr lang="en-US" dirty="0" err="1" smtClean="0"/>
              <a:t>giới</a:t>
            </a:r>
            <a:endParaRPr lang="en-US" dirty="0" smtClean="0"/>
          </a:p>
          <a:p>
            <a:endParaRPr lang="en-US" dirty="0"/>
          </a:p>
        </p:txBody>
      </p:sp>
      <p:pic>
        <p:nvPicPr>
          <p:cNvPr id="6" name="Picture 5"/>
          <p:cNvPicPr>
            <a:picLocks noChangeAspect="1"/>
          </p:cNvPicPr>
          <p:nvPr/>
        </p:nvPicPr>
        <p:blipFill>
          <a:blip r:embed="rId3"/>
          <a:stretch>
            <a:fillRect/>
          </a:stretch>
        </p:blipFill>
        <p:spPr>
          <a:xfrm>
            <a:off x="6026667" y="883410"/>
            <a:ext cx="3171825" cy="3048000"/>
          </a:xfrm>
          <a:prstGeom prst="rect">
            <a:avLst/>
          </a:prstGeom>
        </p:spPr>
      </p:pic>
      <p:pic>
        <p:nvPicPr>
          <p:cNvPr id="7" name="Content Placeholder 3"/>
          <p:cNvPicPr>
            <a:picLocks noGrp="1" noChangeAspect="1"/>
          </p:cNvPicPr>
          <p:nvPr>
            <p:ph idx="1"/>
          </p:nvPr>
        </p:nvPicPr>
        <p:blipFill>
          <a:blip r:embed="rId4"/>
          <a:stretch>
            <a:fillRect/>
          </a:stretch>
        </p:blipFill>
        <p:spPr>
          <a:xfrm>
            <a:off x="2936631" y="1081669"/>
            <a:ext cx="3325230" cy="2437789"/>
          </a:xfrm>
          <a:prstGeom prst="rect">
            <a:avLst/>
          </a:prstGeom>
        </p:spPr>
      </p:pic>
      <p:sp>
        <p:nvSpPr>
          <p:cNvPr id="8" name="TextBox 7"/>
          <p:cNvSpPr txBox="1"/>
          <p:nvPr/>
        </p:nvSpPr>
        <p:spPr>
          <a:xfrm>
            <a:off x="228600" y="438150"/>
            <a:ext cx="3657600" cy="381000"/>
          </a:xfrm>
          <a:prstGeom prst="rect">
            <a:avLst/>
          </a:prstGeom>
          <a:noFill/>
        </p:spPr>
        <p:txBody>
          <a:bodyPr wrap="square" rtlCol="0">
            <a:spAutoFit/>
          </a:bodyPr>
          <a:lstStyle/>
          <a:p>
            <a:r>
              <a:rPr lang="en-US" dirty="0" err="1" smtClean="0"/>
              <a:t>Tôn</a:t>
            </a:r>
            <a:r>
              <a:rPr lang="en-US" dirty="0" smtClean="0"/>
              <a:t> </a:t>
            </a:r>
            <a:r>
              <a:rPr lang="en-US" dirty="0" err="1" smtClean="0"/>
              <a:t>giáo</a:t>
            </a:r>
            <a:endParaRPr lang="en-US" dirty="0"/>
          </a:p>
        </p:txBody>
      </p:sp>
    </p:spTree>
    <p:extLst>
      <p:ext uri="{BB962C8B-B14F-4D97-AF65-F5344CB8AC3E}">
        <p14:creationId xmlns:p14="http://schemas.microsoft.com/office/powerpoint/2010/main" val="16898415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MConnector"/>
          <p:cNvSpPr/>
          <p:nvPr/>
        </p:nvSpPr>
        <p:spPr>
          <a:xfrm rot="18187491" flipH="1">
            <a:off x="734515" y="1696825"/>
            <a:ext cx="1097747" cy="453783"/>
          </a:xfrm>
          <a:custGeom>
            <a:avLst/>
            <a:gdLst/>
            <a:ahLst/>
            <a:cxnLst/>
            <a:rect l="0" t="0" r="0" b="0"/>
            <a:pathLst>
              <a:path w="210000" h="144600" fill="none">
                <a:moveTo>
                  <a:pt x="-105000" y="72300"/>
                </a:moveTo>
                <a:cubicBezTo>
                  <a:pt x="-105000" y="-14460"/>
                  <a:pt x="-21000" y="-72300"/>
                  <a:pt x="105000" y="-72300"/>
                </a:cubicBezTo>
              </a:path>
            </a:pathLst>
          </a:custGeom>
          <a:noFill/>
          <a:ln w="38100" cap="rnd">
            <a:solidFill>
              <a:srgbClr val="EBFC6C"/>
            </a:solidFill>
            <a:round/>
          </a:ln>
        </p:spPr>
        <p:txBody>
          <a:bodyPr/>
          <a:lstStyle/>
          <a:p>
            <a:endParaRPr lang="en-US"/>
          </a:p>
        </p:txBody>
      </p:sp>
      <p:sp>
        <p:nvSpPr>
          <p:cNvPr id="17" name="MMConnector"/>
          <p:cNvSpPr/>
          <p:nvPr/>
        </p:nvSpPr>
        <p:spPr>
          <a:xfrm>
            <a:off x="3388915" y="1140365"/>
            <a:ext cx="477008" cy="197230"/>
          </a:xfrm>
          <a:custGeom>
            <a:avLst/>
            <a:gdLst/>
            <a:ahLst/>
            <a:cxnLst/>
            <a:rect l="0" t="0" r="0" b="0"/>
            <a:pathLst>
              <a:path w="210000" h="99600" fill="none">
                <a:moveTo>
                  <a:pt x="-105000" y="49800"/>
                </a:moveTo>
                <a:cubicBezTo>
                  <a:pt x="-105000" y="-9960"/>
                  <a:pt x="-21000" y="-49800"/>
                  <a:pt x="105000" y="-49800"/>
                </a:cubicBezTo>
              </a:path>
            </a:pathLst>
          </a:custGeom>
          <a:noFill/>
          <a:ln w="38100" cap="rnd">
            <a:solidFill>
              <a:srgbClr val="EBFC6C"/>
            </a:solidFill>
            <a:round/>
          </a:ln>
        </p:spPr>
        <p:txBody>
          <a:bodyPr/>
          <a:lstStyle/>
          <a:p>
            <a:endParaRPr lang="en-US"/>
          </a:p>
        </p:txBody>
      </p:sp>
      <p:sp>
        <p:nvSpPr>
          <p:cNvPr id="22" name="MMConnector"/>
          <p:cNvSpPr/>
          <p:nvPr/>
        </p:nvSpPr>
        <p:spPr>
          <a:xfrm>
            <a:off x="3388915" y="1791310"/>
            <a:ext cx="424352" cy="1489795"/>
          </a:xfrm>
          <a:custGeom>
            <a:avLst/>
            <a:gdLst/>
            <a:ahLst/>
            <a:cxnLst/>
            <a:rect l="0" t="0" r="0" b="0"/>
            <a:pathLst>
              <a:path w="210000" h="6000" fill="none">
                <a:moveTo>
                  <a:pt x="-105000" y="0"/>
                </a:moveTo>
                <a:cubicBezTo>
                  <a:pt x="-21000" y="0"/>
                  <a:pt x="42000" y="0"/>
                  <a:pt x="105000" y="0"/>
                </a:cubicBezTo>
              </a:path>
            </a:pathLst>
          </a:custGeom>
          <a:solidFill>
            <a:srgbClr val="FFFF00"/>
          </a:solidFill>
          <a:ln w="38100" cap="rnd">
            <a:solidFill>
              <a:srgbClr val="009900"/>
            </a:solidFill>
            <a:round/>
          </a:ln>
        </p:spPr>
        <p:txBody>
          <a:bodyPr/>
          <a:lstStyle/>
          <a:p>
            <a:endParaRPr lang="en-US"/>
          </a:p>
        </p:txBody>
      </p:sp>
      <p:sp>
        <p:nvSpPr>
          <p:cNvPr id="24" name="MMConnector"/>
          <p:cNvSpPr/>
          <p:nvPr/>
        </p:nvSpPr>
        <p:spPr>
          <a:xfrm rot="9855290" flipV="1">
            <a:off x="1144939" y="1859667"/>
            <a:ext cx="703160" cy="153442"/>
          </a:xfrm>
          <a:custGeom>
            <a:avLst/>
            <a:gdLst/>
            <a:ahLst/>
            <a:cxnLst/>
            <a:rect l="0" t="0" r="0" b="0"/>
            <a:pathLst>
              <a:path w="1505352" h="1022400" fill="none">
                <a:moveTo>
                  <a:pt x="-740427" y="-382200"/>
                </a:moveTo>
                <a:cubicBezTo>
                  <a:pt x="-617987" y="240564"/>
                  <a:pt x="-45905" y="640200"/>
                  <a:pt x="764925" y="640200"/>
                </a:cubicBezTo>
              </a:path>
            </a:pathLst>
          </a:custGeom>
          <a:solidFill>
            <a:srgbClr val="00B050"/>
          </a:solidFill>
          <a:ln w="18000" cap="rnd">
            <a:solidFill>
              <a:srgbClr val="00B050"/>
            </a:solidFill>
            <a:round/>
          </a:ln>
        </p:spPr>
        <p:txBody>
          <a:bodyPr/>
          <a:lstStyle/>
          <a:p>
            <a:endParaRPr lang="en-US"/>
          </a:p>
        </p:txBody>
      </p:sp>
      <p:sp>
        <p:nvSpPr>
          <p:cNvPr id="27" name="MMConnector"/>
          <p:cNvSpPr/>
          <p:nvPr/>
        </p:nvSpPr>
        <p:spPr>
          <a:xfrm rot="21155373">
            <a:off x="1274701" y="1013152"/>
            <a:ext cx="1303004" cy="999975"/>
          </a:xfrm>
          <a:custGeom>
            <a:avLst/>
            <a:gdLst/>
            <a:ahLst/>
            <a:cxnLst/>
            <a:rect l="0" t="0" r="0" b="0"/>
            <a:pathLst>
              <a:path w="210000" h="144600" fill="none">
                <a:moveTo>
                  <a:pt x="-105000" y="72300"/>
                </a:moveTo>
                <a:cubicBezTo>
                  <a:pt x="-105000" y="-14460"/>
                  <a:pt x="-21000" y="-72300"/>
                  <a:pt x="105000" y="-72300"/>
                </a:cubicBezTo>
              </a:path>
            </a:pathLst>
          </a:custGeom>
          <a:noFill/>
          <a:ln w="38100" cap="rnd">
            <a:solidFill>
              <a:srgbClr val="00FFCC"/>
            </a:solidFill>
            <a:round/>
          </a:ln>
        </p:spPr>
        <p:txBody>
          <a:bodyPr/>
          <a:lstStyle/>
          <a:p>
            <a:endParaRPr lang="en-US"/>
          </a:p>
        </p:txBody>
      </p:sp>
      <p:cxnSp>
        <p:nvCxnSpPr>
          <p:cNvPr id="29" name="Straight Connector 28"/>
          <p:cNvCxnSpPr/>
          <p:nvPr/>
        </p:nvCxnSpPr>
        <p:spPr>
          <a:xfrm>
            <a:off x="2847078" y="436732"/>
            <a:ext cx="714088" cy="0"/>
          </a:xfrm>
          <a:prstGeom prst="line">
            <a:avLst/>
          </a:prstGeom>
          <a:ln w="38100">
            <a:solidFill>
              <a:srgbClr val="00FFCC"/>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53922" y="1682598"/>
            <a:ext cx="1600200" cy="8209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bg1"/>
                </a:solidFill>
                <a:latin typeface="Times New Roman" panose="02020603050405020304" pitchFamily="18" charset="0"/>
                <a:cs typeface="Times New Roman" panose="02020603050405020304" pitchFamily="18" charset="0"/>
              </a:rPr>
              <a:t>Thành</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tựu</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tiêu</a:t>
            </a:r>
            <a:r>
              <a:rPr lang="en-US" dirty="0" smtClean="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biểu</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3" name="Rounded Rectangle 42"/>
          <p:cNvSpPr/>
          <p:nvPr/>
        </p:nvSpPr>
        <p:spPr>
          <a:xfrm>
            <a:off x="3540567" y="136653"/>
            <a:ext cx="1291918" cy="494419"/>
          </a:xfrm>
          <a:prstGeom prst="roundRect">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FF0000"/>
                </a:solidFill>
                <a:latin typeface="Times New Roman" panose="02020603050405020304" pitchFamily="18" charset="0"/>
                <a:cs typeface="Times New Roman" panose="02020603050405020304" pitchFamily="18" charset="0"/>
              </a:rPr>
              <a:t>Nho</a:t>
            </a:r>
            <a:r>
              <a:rPr lang="en-US" sz="1600" dirty="0" smtClean="0">
                <a:solidFill>
                  <a:srgbClr val="FF0000"/>
                </a:solidFill>
                <a:latin typeface="Times New Roman" panose="02020603050405020304" pitchFamily="18" charset="0"/>
                <a:cs typeface="Times New Roman" panose="02020603050405020304" pitchFamily="18" charset="0"/>
              </a:rPr>
              <a:t> </a:t>
            </a:r>
            <a:r>
              <a:rPr lang="en-US" sz="1600" dirty="0" err="1" smtClean="0">
                <a:solidFill>
                  <a:srgbClr val="FF0000"/>
                </a:solidFill>
                <a:latin typeface="Times New Roman" panose="02020603050405020304" pitchFamily="18" charset="0"/>
                <a:cs typeface="Times New Roman" panose="02020603050405020304" pitchFamily="18" charset="0"/>
              </a:rPr>
              <a:t>giáo</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3596019" y="764417"/>
            <a:ext cx="1242819" cy="5913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anose="02020603050405020304" pitchFamily="18" charset="0"/>
                <a:cs typeface="Times New Roman" panose="02020603050405020304" pitchFamily="18" charset="0"/>
              </a:rPr>
              <a:t>Chữ</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tượng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hình</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50" name="Flowchart: Terminator 49"/>
          <p:cNvSpPr/>
          <p:nvPr/>
        </p:nvSpPr>
        <p:spPr>
          <a:xfrm>
            <a:off x="1789651" y="1465278"/>
            <a:ext cx="1472827" cy="570000"/>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s New Roman" panose="02020603050405020304" pitchFamily="18" charset="0"/>
                <a:cs typeface="Times New Roman" panose="02020603050405020304" pitchFamily="18" charset="0"/>
              </a:rPr>
              <a:t>Văn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học</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1" name="Rounded Rectangle 50"/>
          <p:cNvSpPr/>
          <p:nvPr/>
        </p:nvSpPr>
        <p:spPr>
          <a:xfrm>
            <a:off x="3546188" y="1472005"/>
            <a:ext cx="1280676" cy="55654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s New Roman" panose="02020603050405020304" pitchFamily="18" charset="0"/>
                <a:cs typeface="Times New Roman" panose="02020603050405020304" pitchFamily="18" charset="0"/>
              </a:rPr>
              <a:t>Kinh</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thi</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6" name="Rounded Rectangle 55"/>
          <p:cNvSpPr/>
          <p:nvPr/>
        </p:nvSpPr>
        <p:spPr>
          <a:xfrm>
            <a:off x="3480991" y="2197214"/>
            <a:ext cx="1357848" cy="333605"/>
          </a:xfrm>
          <a:prstGeom prst="roundRect">
            <a:avLst/>
          </a:prstGeom>
          <a:solidFill>
            <a:srgbClr val="D9AA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Thảo</a:t>
            </a:r>
            <a:r>
              <a:rPr lang="en-US" dirty="0" smtClean="0">
                <a:solidFill>
                  <a:schemeClr val="tx1"/>
                </a:solidFill>
              </a:rPr>
              <a:t> </a:t>
            </a:r>
            <a:r>
              <a:rPr lang="en-US" dirty="0" err="1" smtClean="0">
                <a:solidFill>
                  <a:schemeClr val="tx1"/>
                </a:solidFill>
              </a:rPr>
              <a:t>dược</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60" name="Rectangle 59"/>
          <p:cNvSpPr/>
          <p:nvPr/>
        </p:nvSpPr>
        <p:spPr>
          <a:xfrm>
            <a:off x="6984933" y="-152345"/>
            <a:ext cx="1084389" cy="369332"/>
          </a:xfrm>
          <a:prstGeom prst="rect">
            <a:avLst/>
          </a:prstGeom>
        </p:spPr>
        <p:txBody>
          <a:bodyPr wrap="square">
            <a:spAutoFit/>
          </a:bodyPr>
          <a:lstStyle/>
          <a:p>
            <a:endParaRPr lang="en-US" dirty="0">
              <a:solidFill>
                <a:schemeClr val="bg1"/>
              </a:solidFill>
              <a:latin typeface="+mj-lt"/>
            </a:endParaRPr>
          </a:p>
        </p:txBody>
      </p:sp>
      <p:sp>
        <p:nvSpPr>
          <p:cNvPr id="34" name="Flowchart: Terminator 33"/>
          <p:cNvSpPr/>
          <p:nvPr/>
        </p:nvSpPr>
        <p:spPr>
          <a:xfrm>
            <a:off x="1731295" y="151732"/>
            <a:ext cx="1472827" cy="570000"/>
          </a:xfrm>
          <a:prstGeom prst="flowChartTerminator">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00"/>
                </a:solidFill>
                <a:latin typeface="Times New Roman" panose="02020603050405020304" pitchFamily="18" charset="0"/>
                <a:cs typeface="Times New Roman" panose="02020603050405020304" pitchFamily="18" charset="0"/>
              </a:rPr>
              <a:t>Tôn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giáo</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6" name="Flowchart: Terminator 35"/>
          <p:cNvSpPr/>
          <p:nvPr/>
        </p:nvSpPr>
        <p:spPr>
          <a:xfrm>
            <a:off x="1731294" y="808505"/>
            <a:ext cx="1472827" cy="570000"/>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anose="02020603050405020304" pitchFamily="18" charset="0"/>
                <a:cs typeface="Times New Roman" panose="02020603050405020304" pitchFamily="18" charset="0"/>
              </a:rPr>
              <a:t>Chữ</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viết</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41" name="MMConnector"/>
          <p:cNvSpPr/>
          <p:nvPr/>
        </p:nvSpPr>
        <p:spPr>
          <a:xfrm>
            <a:off x="3144596" y="4619615"/>
            <a:ext cx="699714" cy="551200"/>
          </a:xfrm>
          <a:custGeom>
            <a:avLst/>
            <a:gdLst/>
            <a:ahLst/>
            <a:cxnLst/>
            <a:rect l="0" t="0" r="0" b="0"/>
            <a:pathLst>
              <a:path w="210000" h="199200" fill="none">
                <a:moveTo>
                  <a:pt x="-105000" y="-99600"/>
                </a:moveTo>
                <a:cubicBezTo>
                  <a:pt x="-105000" y="19920"/>
                  <a:pt x="-21000" y="99600"/>
                  <a:pt x="105000" y="99600"/>
                </a:cubicBezTo>
              </a:path>
            </a:pathLst>
          </a:custGeom>
          <a:solidFill>
            <a:srgbClr val="DA4C0C"/>
          </a:solidFill>
          <a:ln w="38100" cap="rnd">
            <a:solidFill>
              <a:srgbClr val="DA4C0C"/>
            </a:solidFill>
            <a:round/>
          </a:ln>
        </p:spPr>
        <p:txBody>
          <a:bodyPr/>
          <a:lstStyle/>
          <a:p>
            <a:endParaRPr lang="en-US"/>
          </a:p>
        </p:txBody>
      </p:sp>
      <p:sp>
        <p:nvSpPr>
          <p:cNvPr id="49" name="Flowchart: Terminator 48"/>
          <p:cNvSpPr/>
          <p:nvPr/>
        </p:nvSpPr>
        <p:spPr>
          <a:xfrm>
            <a:off x="1852718" y="2339636"/>
            <a:ext cx="1472827" cy="570000"/>
          </a:xfrm>
          <a:prstGeom prst="flowChartTerminator">
            <a:avLst/>
          </a:prstGeom>
          <a:solidFill>
            <a:srgbClr val="D9AA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Y </a:t>
            </a:r>
            <a:r>
              <a:rPr lang="en-US" dirty="0" err="1" smtClean="0">
                <a:solidFill>
                  <a:schemeClr val="tx1"/>
                </a:solidFill>
                <a:latin typeface="Times New Roman" panose="02020603050405020304" pitchFamily="18" charset="0"/>
                <a:cs typeface="Times New Roman" panose="02020603050405020304" pitchFamily="18" charset="0"/>
              </a:rPr>
              <a:t>học</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53" name="Rounded Rectangle 52"/>
          <p:cNvSpPr/>
          <p:nvPr/>
        </p:nvSpPr>
        <p:spPr>
          <a:xfrm>
            <a:off x="3431717" y="3572026"/>
            <a:ext cx="1292683" cy="568194"/>
          </a:xfrm>
          <a:prstGeom prst="roundRect">
            <a:avLst/>
          </a:prstGeom>
          <a:solidFill>
            <a:srgbClr val="DA4C0C"/>
          </a:solidFill>
          <a:ln>
            <a:solidFill>
              <a:srgbClr val="DA4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Thiết</a:t>
            </a:r>
            <a:r>
              <a:rPr lang="en-US" dirty="0" smtClean="0">
                <a:solidFill>
                  <a:schemeClr val="tx1"/>
                </a:solidFill>
              </a:rPr>
              <a:t> </a:t>
            </a:r>
            <a:r>
              <a:rPr lang="en-US" dirty="0" err="1" smtClean="0">
                <a:solidFill>
                  <a:schemeClr val="tx1"/>
                </a:solidFill>
              </a:rPr>
              <a:t>bị</a:t>
            </a:r>
            <a:r>
              <a:rPr lang="en-US" dirty="0" smtClean="0">
                <a:solidFill>
                  <a:schemeClr val="tx1"/>
                </a:solidFill>
              </a:rPr>
              <a:t> </a:t>
            </a:r>
            <a:r>
              <a:rPr lang="en-US" dirty="0" err="1" smtClean="0">
                <a:solidFill>
                  <a:schemeClr val="tx1"/>
                </a:solidFill>
              </a:rPr>
              <a:t>đo</a:t>
            </a:r>
            <a:r>
              <a:rPr lang="en-US" dirty="0" smtClean="0">
                <a:solidFill>
                  <a:schemeClr val="tx1"/>
                </a:solidFill>
              </a:rPr>
              <a:t> </a:t>
            </a:r>
            <a:r>
              <a:rPr lang="en-US" dirty="0" err="1" smtClean="0">
                <a:solidFill>
                  <a:schemeClr val="tx1"/>
                </a:solidFill>
              </a:rPr>
              <a:t>động</a:t>
            </a:r>
            <a:r>
              <a:rPr lang="en-US" dirty="0" smtClean="0">
                <a:solidFill>
                  <a:schemeClr val="tx1"/>
                </a:solidFill>
              </a:rPr>
              <a:t> </a:t>
            </a:r>
            <a:r>
              <a:rPr lang="en-US" dirty="0" err="1" smtClean="0">
                <a:solidFill>
                  <a:schemeClr val="tx1"/>
                </a:solidFill>
              </a:rPr>
              <a:t>đất</a:t>
            </a:r>
            <a:endParaRPr lang="vi-VN" dirty="0">
              <a:solidFill>
                <a:schemeClr val="tx1"/>
              </a:solidFill>
            </a:endParaRPr>
          </a:p>
        </p:txBody>
      </p:sp>
      <p:sp>
        <p:nvSpPr>
          <p:cNvPr id="66" name="MMConnector"/>
          <p:cNvSpPr/>
          <p:nvPr/>
        </p:nvSpPr>
        <p:spPr>
          <a:xfrm>
            <a:off x="3333274" y="2417547"/>
            <a:ext cx="226755" cy="63665"/>
          </a:xfrm>
          <a:custGeom>
            <a:avLst/>
            <a:gdLst/>
            <a:ahLst/>
            <a:cxnLst/>
            <a:rect l="0" t="0" r="0" b="0"/>
            <a:pathLst>
              <a:path w="210000" h="244200" fill="none">
                <a:moveTo>
                  <a:pt x="-105000" y="122100"/>
                </a:moveTo>
                <a:cubicBezTo>
                  <a:pt x="-105000" y="-24420"/>
                  <a:pt x="-21000" y="-122100"/>
                  <a:pt x="105000" y="-122100"/>
                </a:cubicBezTo>
              </a:path>
            </a:pathLst>
          </a:custGeom>
          <a:solidFill>
            <a:schemeClr val="accent6">
              <a:lumMod val="20000"/>
              <a:lumOff val="80000"/>
            </a:schemeClr>
          </a:solidFill>
          <a:ln w="38100" cap="rnd">
            <a:solidFill>
              <a:srgbClr val="D9AA8F"/>
            </a:solidFill>
            <a:round/>
          </a:ln>
        </p:spPr>
        <p:txBody>
          <a:bodyPr/>
          <a:lstStyle/>
          <a:p>
            <a:endParaRPr lang="en-US"/>
          </a:p>
        </p:txBody>
      </p:sp>
      <p:sp>
        <p:nvSpPr>
          <p:cNvPr id="67" name="MMConnector"/>
          <p:cNvSpPr/>
          <p:nvPr/>
        </p:nvSpPr>
        <p:spPr>
          <a:xfrm rot="13793981">
            <a:off x="1275665" y="1799399"/>
            <a:ext cx="921967" cy="416924"/>
          </a:xfrm>
          <a:custGeom>
            <a:avLst/>
            <a:gdLst/>
            <a:ahLst/>
            <a:cxnLst/>
            <a:rect l="0" t="0" r="0" b="0"/>
            <a:pathLst>
              <a:path w="1499411" h="895200" fill="none">
                <a:moveTo>
                  <a:pt x="-734486" y="318600"/>
                </a:moveTo>
                <a:cubicBezTo>
                  <a:pt x="-600407" y="-227607"/>
                  <a:pt x="-33486" y="-576600"/>
                  <a:pt x="764925" y="-576600"/>
                </a:cubicBezTo>
              </a:path>
            </a:pathLst>
          </a:custGeom>
          <a:solidFill>
            <a:schemeClr val="accent6">
              <a:lumMod val="20000"/>
              <a:lumOff val="80000"/>
            </a:schemeClr>
          </a:solidFill>
          <a:ln w="38100" cap="rnd">
            <a:solidFill>
              <a:srgbClr val="D9AA8F"/>
            </a:solidFill>
            <a:round/>
          </a:ln>
        </p:spPr>
        <p:txBody>
          <a:bodyPr/>
          <a:lstStyle/>
          <a:p>
            <a:endParaRPr lang="en-US"/>
          </a:p>
        </p:txBody>
      </p:sp>
      <p:sp>
        <p:nvSpPr>
          <p:cNvPr id="25" name="Rounded Rectangle 24"/>
          <p:cNvSpPr/>
          <p:nvPr/>
        </p:nvSpPr>
        <p:spPr>
          <a:xfrm>
            <a:off x="3467741" y="2611886"/>
            <a:ext cx="1359124" cy="333605"/>
          </a:xfrm>
          <a:prstGeom prst="roundRect">
            <a:avLst/>
          </a:prstGeom>
          <a:solidFill>
            <a:srgbClr val="D9AA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Bấm</a:t>
            </a:r>
            <a:r>
              <a:rPr lang="en-US" dirty="0" smtClean="0">
                <a:solidFill>
                  <a:schemeClr val="tx1"/>
                </a:solidFill>
              </a:rPr>
              <a:t> </a:t>
            </a:r>
            <a:r>
              <a:rPr lang="en-US" dirty="0" err="1" smtClean="0">
                <a:solidFill>
                  <a:schemeClr val="tx1"/>
                </a:solidFill>
              </a:rPr>
              <a:t>huyệt</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3494453" y="3084396"/>
            <a:ext cx="1461445" cy="333605"/>
          </a:xfrm>
          <a:prstGeom prst="roundRect">
            <a:avLst/>
          </a:prstGeom>
          <a:solidFill>
            <a:srgbClr val="D9AA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Châm</a:t>
            </a:r>
            <a:r>
              <a:rPr lang="en-US" dirty="0" smtClean="0">
                <a:solidFill>
                  <a:schemeClr val="tx1"/>
                </a:solidFill>
              </a:rPr>
              <a:t> </a:t>
            </a:r>
            <a:r>
              <a:rPr lang="en-US" dirty="0" err="1" smtClean="0">
                <a:solidFill>
                  <a:schemeClr val="tx1"/>
                </a:solidFill>
              </a:rPr>
              <a:t>cứu</a:t>
            </a: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3229324" y="2756079"/>
            <a:ext cx="292206" cy="0"/>
          </a:xfrm>
          <a:prstGeom prst="line">
            <a:avLst/>
          </a:prstGeom>
          <a:ln w="38100">
            <a:solidFill>
              <a:srgbClr val="D9AA8F"/>
            </a:solidFill>
          </a:ln>
        </p:spPr>
        <p:style>
          <a:lnRef idx="1">
            <a:schemeClr val="accent1"/>
          </a:lnRef>
          <a:fillRef idx="0">
            <a:schemeClr val="accent1"/>
          </a:fillRef>
          <a:effectRef idx="0">
            <a:schemeClr val="accent1"/>
          </a:effectRef>
          <a:fontRef idx="minor">
            <a:schemeClr val="tx1"/>
          </a:fontRef>
        </p:style>
      </p:cxnSp>
      <p:sp>
        <p:nvSpPr>
          <p:cNvPr id="30" name="MMConnector"/>
          <p:cNvSpPr/>
          <p:nvPr/>
        </p:nvSpPr>
        <p:spPr>
          <a:xfrm rot="15017553">
            <a:off x="3128116" y="2496603"/>
            <a:ext cx="607202" cy="342020"/>
          </a:xfrm>
          <a:custGeom>
            <a:avLst/>
            <a:gdLst/>
            <a:ahLst/>
            <a:cxnLst/>
            <a:rect l="0" t="0" r="0" b="0"/>
            <a:pathLst>
              <a:path w="1499411" h="895200" fill="none">
                <a:moveTo>
                  <a:pt x="-734486" y="318600"/>
                </a:moveTo>
                <a:cubicBezTo>
                  <a:pt x="-600407" y="-227607"/>
                  <a:pt x="-33486" y="-576600"/>
                  <a:pt x="764925" y="-576600"/>
                </a:cubicBezTo>
              </a:path>
            </a:pathLst>
          </a:custGeom>
          <a:solidFill>
            <a:schemeClr val="accent6">
              <a:lumMod val="20000"/>
              <a:lumOff val="80000"/>
            </a:schemeClr>
          </a:solidFill>
          <a:ln w="38100" cap="rnd">
            <a:solidFill>
              <a:srgbClr val="D9AA8F"/>
            </a:solidFill>
            <a:round/>
          </a:ln>
        </p:spPr>
        <p:txBody>
          <a:bodyPr/>
          <a:lstStyle/>
          <a:p>
            <a:endParaRPr lang="en-US"/>
          </a:p>
        </p:txBody>
      </p:sp>
      <p:sp>
        <p:nvSpPr>
          <p:cNvPr id="31" name="Flowchart: Terminator 30"/>
          <p:cNvSpPr/>
          <p:nvPr/>
        </p:nvSpPr>
        <p:spPr>
          <a:xfrm>
            <a:off x="1628231" y="3775991"/>
            <a:ext cx="1472827" cy="570000"/>
          </a:xfrm>
          <a:prstGeom prst="flowChartTerminator">
            <a:avLst/>
          </a:prstGeom>
          <a:solidFill>
            <a:srgbClr val="DA4C0C"/>
          </a:solidFill>
          <a:ln>
            <a:solidFill>
              <a:srgbClr val="DA4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anose="02020603050405020304" pitchFamily="18" charset="0"/>
                <a:cs typeface="Times New Roman" panose="02020603050405020304" pitchFamily="18" charset="0"/>
              </a:rPr>
              <a:t>Kĩ</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thuật</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32" name="MMConnector"/>
          <p:cNvSpPr/>
          <p:nvPr/>
        </p:nvSpPr>
        <p:spPr>
          <a:xfrm rot="16809470">
            <a:off x="1411940" y="2108290"/>
            <a:ext cx="1406031" cy="1425179"/>
          </a:xfrm>
          <a:custGeom>
            <a:avLst/>
            <a:gdLst/>
            <a:ahLst/>
            <a:cxnLst/>
            <a:rect l="0" t="0" r="0" b="0"/>
            <a:pathLst>
              <a:path w="1499411" h="895200" fill="none">
                <a:moveTo>
                  <a:pt x="-734486" y="318600"/>
                </a:moveTo>
                <a:cubicBezTo>
                  <a:pt x="-600407" y="-227607"/>
                  <a:pt x="-33486" y="-576600"/>
                  <a:pt x="764925" y="-576600"/>
                </a:cubicBezTo>
              </a:path>
            </a:pathLst>
          </a:custGeom>
          <a:solidFill>
            <a:srgbClr val="DA4C0C"/>
          </a:solidFill>
          <a:ln w="38100" cap="rnd">
            <a:solidFill>
              <a:srgbClr val="DA4C0C"/>
            </a:solidFill>
            <a:round/>
          </a:ln>
        </p:spPr>
        <p:txBody>
          <a:bodyPr/>
          <a:lstStyle/>
          <a:p>
            <a:endParaRPr lang="en-US"/>
          </a:p>
        </p:txBody>
      </p:sp>
      <p:cxnSp>
        <p:nvCxnSpPr>
          <p:cNvPr id="33" name="Straight Connector 32"/>
          <p:cNvCxnSpPr>
            <a:endCxn id="53" idx="1"/>
          </p:cNvCxnSpPr>
          <p:nvPr/>
        </p:nvCxnSpPr>
        <p:spPr>
          <a:xfrm flipV="1">
            <a:off x="3068284" y="3856123"/>
            <a:ext cx="363433" cy="121970"/>
          </a:xfrm>
          <a:prstGeom prst="line">
            <a:avLst/>
          </a:prstGeom>
          <a:ln w="38100">
            <a:solidFill>
              <a:srgbClr val="DA4C0C"/>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773347" y="4283140"/>
            <a:ext cx="233860" cy="553244"/>
          </a:xfrm>
          <a:prstGeom prst="line">
            <a:avLst/>
          </a:prstGeom>
          <a:ln w="38100">
            <a:solidFill>
              <a:srgbClr val="DA4C0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977911" y="4205358"/>
            <a:ext cx="471273" cy="306808"/>
          </a:xfrm>
          <a:prstGeom prst="line">
            <a:avLst/>
          </a:prstGeom>
          <a:ln w="38100">
            <a:solidFill>
              <a:srgbClr val="DA4C0C"/>
            </a:solidFill>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440841" y="4314171"/>
            <a:ext cx="1207360" cy="279522"/>
          </a:xfrm>
          <a:prstGeom prst="roundRect">
            <a:avLst/>
          </a:prstGeom>
          <a:solidFill>
            <a:srgbClr val="DA4C0C"/>
          </a:solidFill>
          <a:ln>
            <a:solidFill>
              <a:srgbClr val="DA4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Dệt</a:t>
            </a:r>
            <a:r>
              <a:rPr lang="en-US" dirty="0" smtClean="0">
                <a:solidFill>
                  <a:schemeClr val="tx1"/>
                </a:solidFill>
              </a:rPr>
              <a:t> </a:t>
            </a:r>
            <a:r>
              <a:rPr lang="en-US" dirty="0" err="1" smtClean="0">
                <a:solidFill>
                  <a:schemeClr val="tx1"/>
                </a:solidFill>
              </a:rPr>
              <a:t>tơ</a:t>
            </a:r>
            <a:r>
              <a:rPr lang="en-US" dirty="0" smtClean="0">
                <a:solidFill>
                  <a:schemeClr val="tx1"/>
                </a:solidFill>
              </a:rPr>
              <a:t> </a:t>
            </a:r>
            <a:r>
              <a:rPr lang="en-US" dirty="0" err="1" smtClean="0">
                <a:solidFill>
                  <a:schemeClr val="tx1"/>
                </a:solidFill>
              </a:rPr>
              <a:t>lụa</a:t>
            </a:r>
            <a:endParaRPr lang="vi-VN" dirty="0">
              <a:solidFill>
                <a:schemeClr val="tx1"/>
              </a:solidFill>
            </a:endParaRPr>
          </a:p>
        </p:txBody>
      </p:sp>
      <p:sp>
        <p:nvSpPr>
          <p:cNvPr id="40" name="Rounded Rectangle 39"/>
          <p:cNvSpPr/>
          <p:nvPr/>
        </p:nvSpPr>
        <p:spPr>
          <a:xfrm>
            <a:off x="3499254" y="4773533"/>
            <a:ext cx="1148948" cy="312817"/>
          </a:xfrm>
          <a:prstGeom prst="roundRect">
            <a:avLst/>
          </a:prstGeom>
          <a:solidFill>
            <a:srgbClr val="DA4C0C"/>
          </a:solidFill>
          <a:ln>
            <a:solidFill>
              <a:srgbClr val="DA4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Làm</a:t>
            </a:r>
            <a:r>
              <a:rPr lang="en-US" dirty="0" smtClean="0">
                <a:solidFill>
                  <a:schemeClr val="tx1"/>
                </a:solidFill>
              </a:rPr>
              <a:t> </a:t>
            </a:r>
            <a:r>
              <a:rPr lang="en-US" dirty="0" err="1" smtClean="0">
                <a:solidFill>
                  <a:schemeClr val="tx1"/>
                </a:solidFill>
              </a:rPr>
              <a:t>giấy</a:t>
            </a:r>
            <a:endParaRPr lang="vi-VN" dirty="0">
              <a:solidFill>
                <a:schemeClr val="tx1"/>
              </a:solidFill>
            </a:endParaRPr>
          </a:p>
        </p:txBody>
      </p:sp>
      <p:sp>
        <p:nvSpPr>
          <p:cNvPr id="44" name="Rounded Rectangle 43"/>
          <p:cNvSpPr/>
          <p:nvPr/>
        </p:nvSpPr>
        <p:spPr>
          <a:xfrm>
            <a:off x="1167311" y="4773532"/>
            <a:ext cx="1148948" cy="312817"/>
          </a:xfrm>
          <a:prstGeom prst="roundRect">
            <a:avLst/>
          </a:prstGeom>
          <a:solidFill>
            <a:srgbClr val="DA4C0C"/>
          </a:solidFill>
          <a:ln>
            <a:solidFill>
              <a:srgbClr val="DA4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Kiến</a:t>
            </a:r>
            <a:r>
              <a:rPr lang="en-US" dirty="0" smtClean="0">
                <a:solidFill>
                  <a:schemeClr val="tx1"/>
                </a:solidFill>
              </a:rPr>
              <a:t> </a:t>
            </a:r>
            <a:r>
              <a:rPr lang="en-US" dirty="0" err="1" smtClean="0">
                <a:solidFill>
                  <a:schemeClr val="tx1"/>
                </a:solidFill>
              </a:rPr>
              <a:t>Trúc</a:t>
            </a:r>
            <a:endParaRPr lang="vi-VN" dirty="0">
              <a:solidFill>
                <a:schemeClr val="tx1"/>
              </a:solidFill>
            </a:endParaRPr>
          </a:p>
        </p:txBody>
      </p:sp>
      <p:pic>
        <p:nvPicPr>
          <p:cNvPr id="14" name="Picture 13"/>
          <p:cNvPicPr>
            <a:picLocks noChangeAspect="1"/>
          </p:cNvPicPr>
          <p:nvPr/>
        </p:nvPicPr>
        <p:blipFill>
          <a:blip r:embed="rId2"/>
          <a:stretch>
            <a:fillRect/>
          </a:stretch>
        </p:blipFill>
        <p:spPr>
          <a:xfrm>
            <a:off x="4930876" y="69481"/>
            <a:ext cx="4136923" cy="2637288"/>
          </a:xfrm>
          <a:prstGeom prst="rect">
            <a:avLst/>
          </a:prstGeom>
        </p:spPr>
      </p:pic>
      <p:sp>
        <p:nvSpPr>
          <p:cNvPr id="48" name="Rounded Rectangular Callout 47"/>
          <p:cNvSpPr/>
          <p:nvPr/>
        </p:nvSpPr>
        <p:spPr>
          <a:xfrm>
            <a:off x="6629400" y="3617645"/>
            <a:ext cx="2209800" cy="1672574"/>
          </a:xfrm>
          <a:prstGeom prst="wedgeRoundRectCallout">
            <a:avLst>
              <a:gd name="adj1" fmla="val -85860"/>
              <a:gd name="adj2" fmla="val -58600"/>
              <a:gd name="adj3" fmla="val 16667"/>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rgbClr val="C00000"/>
                </a:solidFill>
                <a:latin typeface="+mj-lt"/>
              </a:rPr>
              <a:t>Em có </a:t>
            </a:r>
            <a:r>
              <a:rPr lang="vi-VN" b="1" dirty="0" smtClean="0">
                <a:solidFill>
                  <a:srgbClr val="C00000"/>
                </a:solidFill>
                <a:latin typeface="+mj-lt"/>
              </a:rPr>
              <a:t>đồng</a:t>
            </a:r>
            <a:r>
              <a:rPr lang="en-US" b="1" dirty="0" smtClean="0">
                <a:solidFill>
                  <a:srgbClr val="C00000"/>
                </a:solidFill>
                <a:latin typeface="+mj-lt"/>
              </a:rPr>
              <a:t> </a:t>
            </a:r>
            <a:r>
              <a:rPr lang="vi-VN" b="1" dirty="0" smtClean="0">
                <a:solidFill>
                  <a:srgbClr val="C00000"/>
                </a:solidFill>
                <a:latin typeface="+mj-lt"/>
              </a:rPr>
              <a:t>ý </a:t>
            </a:r>
            <a:r>
              <a:rPr lang="vi-VN" b="1" dirty="0">
                <a:solidFill>
                  <a:srgbClr val="C00000"/>
                </a:solidFill>
                <a:latin typeface="+mj-lt"/>
              </a:rPr>
              <a:t>với quan điếm: “Tiên học lễ, hậu học văn ” không? Lí </a:t>
            </a:r>
            <a:r>
              <a:rPr lang="vi-VN" b="1" dirty="0" smtClean="0">
                <a:solidFill>
                  <a:srgbClr val="C00000"/>
                </a:solidFill>
                <a:latin typeface="+mj-lt"/>
              </a:rPr>
              <a:t>giải</a:t>
            </a:r>
            <a:r>
              <a:rPr lang="en-US" b="1" dirty="0" smtClean="0">
                <a:solidFill>
                  <a:srgbClr val="C00000"/>
                </a:solidFill>
                <a:latin typeface="+mj-lt"/>
              </a:rPr>
              <a:t> </a:t>
            </a:r>
            <a:r>
              <a:rPr lang="vi-VN" b="1" dirty="0" smtClean="0">
                <a:solidFill>
                  <a:srgbClr val="C00000"/>
                </a:solidFill>
                <a:latin typeface="+mj-lt"/>
              </a:rPr>
              <a:t>sự</a:t>
            </a:r>
            <a:endParaRPr lang="vi-VN" b="1" dirty="0">
              <a:solidFill>
                <a:srgbClr val="C00000"/>
              </a:solidFill>
              <a:latin typeface="+mj-lt"/>
            </a:endParaRPr>
          </a:p>
          <a:p>
            <a:r>
              <a:rPr lang="vi-VN" b="1" dirty="0">
                <a:solidFill>
                  <a:srgbClr val="C00000"/>
                </a:solidFill>
                <a:latin typeface="+mj-lt"/>
              </a:rPr>
              <a:t>lựa chọn của em.</a:t>
            </a:r>
            <a:endParaRPr lang="en-US" b="1" dirty="0">
              <a:solidFill>
                <a:srgbClr val="C00000"/>
              </a:solidFill>
              <a:latin typeface="+mj-lt"/>
              <a:cs typeface="Times New Roman" panose="02020603050405020304" pitchFamily="18" charset="0"/>
            </a:endParaRPr>
          </a:p>
        </p:txBody>
      </p:sp>
      <p:sp>
        <p:nvSpPr>
          <p:cNvPr id="15" name="Rectangle 14"/>
          <p:cNvSpPr/>
          <p:nvPr/>
        </p:nvSpPr>
        <p:spPr>
          <a:xfrm>
            <a:off x="4930876" y="69481"/>
            <a:ext cx="4213124" cy="2637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mj-lt"/>
              </a:rPr>
              <a:t>Nho gia nhấn mạnh tôn ti trật tự, nhất là bổn phận phục tùng tuyệt đối của kẻ dưới với bề trên</a:t>
            </a:r>
            <a:endParaRPr lang="en-US" sz="3200" dirty="0">
              <a:latin typeface="+mj-lt"/>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910981" y="0"/>
            <a:ext cx="4429553" cy="3181350"/>
          </a:xfrm>
          <a:prstGeom prst="rect">
            <a:avLst/>
          </a:prstGeom>
        </p:spPr>
      </p:pic>
      <p:pic>
        <p:nvPicPr>
          <p:cNvPr id="46" name="Picture 45"/>
          <p:cNvPicPr>
            <a:picLocks noChangeAspect="1"/>
          </p:cNvPicPr>
          <p:nvPr/>
        </p:nvPicPr>
        <p:blipFill>
          <a:blip r:embed="rId4"/>
          <a:stretch>
            <a:fillRect/>
          </a:stretch>
        </p:blipFill>
        <p:spPr>
          <a:xfrm>
            <a:off x="5109516" y="540574"/>
            <a:ext cx="2141513" cy="3142451"/>
          </a:xfrm>
          <a:prstGeom prst="rect">
            <a:avLst/>
          </a:prstGeom>
        </p:spPr>
      </p:pic>
      <p:pic>
        <p:nvPicPr>
          <p:cNvPr id="54" name="Picture 53"/>
          <p:cNvPicPr>
            <a:picLocks noChangeAspect="1"/>
          </p:cNvPicPr>
          <p:nvPr/>
        </p:nvPicPr>
        <p:blipFill>
          <a:blip r:embed="rId5"/>
          <a:stretch>
            <a:fillRect/>
          </a:stretch>
        </p:blipFill>
        <p:spPr>
          <a:xfrm>
            <a:off x="7106715" y="147375"/>
            <a:ext cx="2148898" cy="3007890"/>
          </a:xfrm>
          <a:prstGeom prst="rect">
            <a:avLst/>
          </a:prstGeom>
        </p:spPr>
      </p:pic>
      <p:pic>
        <p:nvPicPr>
          <p:cNvPr id="55" name="Picture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0585" y="3181350"/>
            <a:ext cx="4106216" cy="2176196"/>
          </a:xfrm>
          <a:prstGeom prst="rect">
            <a:avLst/>
          </a:prstGeom>
        </p:spPr>
      </p:pic>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6808" y="32321"/>
            <a:ext cx="4672818" cy="5206430"/>
          </a:xfrm>
          <a:prstGeom prst="rect">
            <a:avLst/>
          </a:prstGeom>
        </p:spPr>
      </p:pic>
      <p:pic>
        <p:nvPicPr>
          <p:cNvPr id="59" name="Picture 58"/>
          <p:cNvPicPr>
            <a:picLocks noChangeAspect="1"/>
          </p:cNvPicPr>
          <p:nvPr/>
        </p:nvPicPr>
        <p:blipFill>
          <a:blip r:embed="rId8"/>
          <a:stretch>
            <a:fillRect/>
          </a:stretch>
        </p:blipFill>
        <p:spPr>
          <a:xfrm>
            <a:off x="6005918" y="110914"/>
            <a:ext cx="2586784" cy="2622178"/>
          </a:xfrm>
          <a:prstGeom prst="rect">
            <a:avLst/>
          </a:prstGeom>
        </p:spPr>
      </p:pic>
      <p:sp>
        <p:nvSpPr>
          <p:cNvPr id="61" name="Content Placeholder 3"/>
          <p:cNvSpPr txBox="1">
            <a:spLocks/>
          </p:cNvSpPr>
          <p:nvPr/>
        </p:nvSpPr>
        <p:spPr>
          <a:xfrm>
            <a:off x="5761887" y="2718316"/>
            <a:ext cx="3091061" cy="2380421"/>
          </a:xfrm>
          <a:prstGeom prst="verticalScroll">
            <a:avLst/>
          </a:prstGeom>
          <a:solidFill>
            <a:schemeClr val="bg1"/>
          </a:solidFill>
          <a:ln w="57150"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850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defTabSz="914400">
              <a:lnSpc>
                <a:spcPct val="100000"/>
              </a:lnSpc>
              <a:spcBef>
                <a:spcPts val="0"/>
              </a:spcBef>
              <a:buNone/>
            </a:pPr>
            <a:r>
              <a:rPr lang="vi-VN" sz="2800" dirty="0">
                <a:solidFill>
                  <a:prstClr val="black"/>
                </a:solidFill>
                <a:latin typeface="+mj-lt"/>
              </a:rPr>
              <a:t>Bộ Sử kí củaTư Mã Thiên được</a:t>
            </a:r>
          </a:p>
          <a:p>
            <a:pPr marL="0" indent="0" defTabSz="914400">
              <a:lnSpc>
                <a:spcPct val="100000"/>
              </a:lnSpc>
              <a:spcBef>
                <a:spcPts val="0"/>
              </a:spcBef>
              <a:buNone/>
            </a:pPr>
            <a:r>
              <a:rPr lang="vi-VN" sz="2800" dirty="0">
                <a:solidFill>
                  <a:prstClr val="black"/>
                </a:solidFill>
                <a:latin typeface="+mj-lt"/>
              </a:rPr>
              <a:t>xem là công trình sử học đồ sộ trong thời cổ đại.</a:t>
            </a:r>
          </a:p>
        </p:txBody>
      </p:sp>
      <p:sp>
        <p:nvSpPr>
          <p:cNvPr id="62" name="Rectangle 61"/>
          <p:cNvSpPr/>
          <p:nvPr/>
        </p:nvSpPr>
        <p:spPr>
          <a:xfrm>
            <a:off x="4916550" y="30408"/>
            <a:ext cx="4398510" cy="5405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a:t>Trung Quốc cổ đại còn có nhiều phát minh về kĩ thuật. Nhiều trong số đó vẫn là nền tảng của những phát minh về kĩ thuật sau này như </a:t>
            </a:r>
            <a:r>
              <a:rPr lang="en-US" dirty="0" smtClean="0"/>
              <a:t>:</a:t>
            </a:r>
          </a:p>
          <a:p>
            <a:pPr algn="just"/>
            <a:r>
              <a:rPr lang="en-US" b="1" dirty="0" smtClean="0"/>
              <a:t>-T</a:t>
            </a:r>
            <a:r>
              <a:rPr lang="vi-VN" b="1" dirty="0" smtClean="0"/>
              <a:t>hiết </a:t>
            </a:r>
            <a:r>
              <a:rPr lang="vi-VN" b="1" dirty="0"/>
              <a:t>bị đo động đất </a:t>
            </a:r>
            <a:r>
              <a:rPr lang="vi-VN" dirty="0"/>
              <a:t>(được gọi là địa động nghi), </a:t>
            </a:r>
            <a:endParaRPr lang="en-US" dirty="0" smtClean="0"/>
          </a:p>
          <a:p>
            <a:pPr algn="just"/>
            <a:r>
              <a:rPr lang="en-US" b="1" dirty="0" smtClean="0"/>
              <a:t>-K</a:t>
            </a:r>
            <a:r>
              <a:rPr lang="vi-VN" b="1" dirty="0" smtClean="0"/>
              <a:t>ĩ </a:t>
            </a:r>
            <a:r>
              <a:rPr lang="vi-VN" b="1" dirty="0"/>
              <a:t>thuật dệt tơ lụa,</a:t>
            </a:r>
            <a:r>
              <a:rPr lang="vi-VN" dirty="0"/>
              <a:t> </a:t>
            </a:r>
            <a:endParaRPr lang="en-US" dirty="0" smtClean="0"/>
          </a:p>
          <a:p>
            <a:pPr algn="just"/>
            <a:r>
              <a:rPr lang="en-US" b="1" dirty="0" smtClean="0"/>
              <a:t>-K</a:t>
            </a:r>
            <a:r>
              <a:rPr lang="vi-VN" b="1" dirty="0" smtClean="0"/>
              <a:t>ĩ </a:t>
            </a:r>
            <a:r>
              <a:rPr lang="vi-VN" b="1" dirty="0"/>
              <a:t>thuật làm giấy. </a:t>
            </a:r>
            <a:r>
              <a:rPr lang="vi-VN" dirty="0"/>
              <a:t>Sau khi nghề làm giấy được phổ biến rộng rãi, các chất liệu dùng để viết trước đó như thẻ tre, trúc, giấy pa-pi-rút, da cừu, lá cây,... đều được thay thế bằng </a:t>
            </a:r>
            <a:r>
              <a:rPr lang="vi-VN" dirty="0" smtClean="0"/>
              <a:t>gi</a:t>
            </a:r>
            <a:r>
              <a:rPr lang="en-US" dirty="0" err="1" smtClean="0"/>
              <a:t>ấy</a:t>
            </a:r>
            <a:endParaRPr lang="en-US" dirty="0" smtClean="0"/>
          </a:p>
          <a:p>
            <a:pPr algn="just"/>
            <a:r>
              <a:rPr lang="en-US" b="1" dirty="0" smtClean="0">
                <a:latin typeface="Times New Roman" panose="02020603050405020304" pitchFamily="18" charset="0"/>
                <a:cs typeface="Times New Roman" panose="02020603050405020304" pitchFamily="18" charset="0"/>
              </a:rPr>
              <a:t>-</a:t>
            </a:r>
            <a:r>
              <a:rPr lang="en-US" b="1" dirty="0" smtClean="0"/>
              <a:t>C</a:t>
            </a:r>
            <a:r>
              <a:rPr lang="vi-VN" b="1" dirty="0" smtClean="0"/>
              <a:t>ông </a:t>
            </a:r>
            <a:r>
              <a:rPr lang="vi-VN" b="1" dirty="0"/>
              <a:t>trình kiến trúc đồ sộ, </a:t>
            </a:r>
            <a:r>
              <a:rPr lang="vi-VN" dirty="0"/>
              <a:t>các cung điện, chùa, tháp, lăng tẩm nguy nga lộng lẫy, trong đó tiêu biểu là Vạn lí trường thành.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043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par>
                                <p:cTn id="16" presetID="22" presetClass="entr" presetSubtype="8"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down)">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left)">
                                      <p:cBhvr>
                                        <p:cTn id="49" dur="500"/>
                                        <p:tgtEl>
                                          <p:spTgt spid="3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circle(in)">
                                      <p:cBhvr>
                                        <p:cTn id="60" dur="2000"/>
                                        <p:tgtEl>
                                          <p:spTgt spid="46"/>
                                        </p:tgtEl>
                                      </p:cBhvr>
                                    </p:animEffect>
                                  </p:childTnLst>
                                </p:cTn>
                              </p:par>
                              <p:par>
                                <p:cTn id="61" presetID="6" presetClass="entr" presetSubtype="16" fill="hold"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circle(in)">
                                      <p:cBhvr>
                                        <p:cTn id="63" dur="2000"/>
                                        <p:tgtEl>
                                          <p:spTgt spid="54"/>
                                        </p:tgtEl>
                                      </p:cBhvr>
                                    </p:animEffect>
                                  </p:childTnLst>
                                </p:cTn>
                              </p:par>
                              <p:par>
                                <p:cTn id="64" presetID="6" presetClass="entr" presetSubtype="16" fill="hold"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circle(in)">
                                      <p:cBhvr>
                                        <p:cTn id="66" dur="2000"/>
                                        <p:tgtEl>
                                          <p:spTgt spid="5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left)">
                                      <p:cBhvr>
                                        <p:cTn id="71" dur="500"/>
                                        <p:tgtEl>
                                          <p:spTgt spid="24"/>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wipe(left)">
                                      <p:cBhvr>
                                        <p:cTn id="74" dur="500"/>
                                        <p:tgtEl>
                                          <p:spTgt spid="50"/>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left)">
                                      <p:cBhvr>
                                        <p:cTn id="80" dur="500"/>
                                        <p:tgtEl>
                                          <p:spTgt spid="51"/>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circle(in)">
                                      <p:cBhvr>
                                        <p:cTn id="85" dur="2000"/>
                                        <p:tgtEl>
                                          <p:spTgt spid="58"/>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nodeType="click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circle(in)">
                                      <p:cBhvr>
                                        <p:cTn id="90" dur="2000"/>
                                        <p:tgtEl>
                                          <p:spTgt spid="59"/>
                                        </p:tgtEl>
                                      </p:cBhvr>
                                    </p:animEffect>
                                  </p:childTnLst>
                                </p:cTn>
                              </p:par>
                              <p:par>
                                <p:cTn id="91" presetID="6" presetClass="entr" presetSubtype="16" fill="hold" grpId="0" nodeType="withEffect">
                                  <p:stCondLst>
                                    <p:cond delay="0"/>
                                  </p:stCondLst>
                                  <p:childTnLst>
                                    <p:set>
                                      <p:cBhvr>
                                        <p:cTn id="92" dur="1" fill="hold">
                                          <p:stCondLst>
                                            <p:cond delay="0"/>
                                          </p:stCondLst>
                                        </p:cTn>
                                        <p:tgtEl>
                                          <p:spTgt spid="61"/>
                                        </p:tgtEl>
                                        <p:attrNameLst>
                                          <p:attrName>style.visibility</p:attrName>
                                        </p:attrNameLst>
                                      </p:cBhvr>
                                      <p:to>
                                        <p:strVal val="visible"/>
                                      </p:to>
                                    </p:set>
                                    <p:animEffect transition="in" filter="circle(in)">
                                      <p:cBhvr>
                                        <p:cTn id="93" dur="2000"/>
                                        <p:tgtEl>
                                          <p:spTgt spid="61"/>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67"/>
                                        </p:tgtEl>
                                        <p:attrNameLst>
                                          <p:attrName>style.visibility</p:attrName>
                                        </p:attrNameLst>
                                      </p:cBhvr>
                                      <p:to>
                                        <p:strVal val="visible"/>
                                      </p:to>
                                    </p:set>
                                    <p:animEffect transition="in" filter="wipe(left)">
                                      <p:cBhvr>
                                        <p:cTn id="98" dur="500"/>
                                        <p:tgtEl>
                                          <p:spTgt spid="67"/>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wipe(left)">
                                      <p:cBhvr>
                                        <p:cTn id="101" dur="500"/>
                                        <p:tgtEl>
                                          <p:spTgt spid="49"/>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66"/>
                                        </p:tgtEl>
                                        <p:attrNameLst>
                                          <p:attrName>style.visibility</p:attrName>
                                        </p:attrNameLst>
                                      </p:cBhvr>
                                      <p:to>
                                        <p:strVal val="visible"/>
                                      </p:to>
                                    </p:set>
                                    <p:animEffect transition="in" filter="wipe(left)">
                                      <p:cBhvr>
                                        <p:cTn id="104" dur="500"/>
                                        <p:tgtEl>
                                          <p:spTgt spid="66"/>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wipe(left)">
                                      <p:cBhvr>
                                        <p:cTn id="107" dur="500"/>
                                        <p:tgtEl>
                                          <p:spTgt spid="56"/>
                                        </p:tgtEl>
                                      </p:cBhvr>
                                    </p:animEffect>
                                  </p:childTnLst>
                                </p:cTn>
                              </p:par>
                              <p:par>
                                <p:cTn id="108" presetID="22" presetClass="entr" presetSubtype="8" fill="hold" nodeType="with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wipe(left)">
                                      <p:cBhvr>
                                        <p:cTn id="110" dur="500"/>
                                        <p:tgtEl>
                                          <p:spTgt spid="28"/>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left)">
                                      <p:cBhvr>
                                        <p:cTn id="113" dur="500"/>
                                        <p:tgtEl>
                                          <p:spTgt spid="25"/>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wipe(left)">
                                      <p:cBhvr>
                                        <p:cTn id="116" dur="500"/>
                                        <p:tgtEl>
                                          <p:spTgt spid="30"/>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wipe(left)">
                                      <p:cBhvr>
                                        <p:cTn id="119" dur="500"/>
                                        <p:tgtEl>
                                          <p:spTgt spid="26"/>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wipe(left)">
                                      <p:cBhvr>
                                        <p:cTn id="124" dur="500"/>
                                        <p:tgtEl>
                                          <p:spTgt spid="32"/>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wipe(left)">
                                      <p:cBhvr>
                                        <p:cTn id="127" dur="500"/>
                                        <p:tgtEl>
                                          <p:spTgt spid="31"/>
                                        </p:tgtEl>
                                      </p:cBhvr>
                                    </p:animEffect>
                                  </p:childTnLst>
                                </p:cTn>
                              </p:par>
                              <p:par>
                                <p:cTn id="128" presetID="22" presetClass="entr" presetSubtype="8" fill="hold" nodeType="withEffect">
                                  <p:stCondLst>
                                    <p:cond delay="0"/>
                                  </p:stCondLst>
                                  <p:childTnLst>
                                    <p:set>
                                      <p:cBhvr>
                                        <p:cTn id="129" dur="1" fill="hold">
                                          <p:stCondLst>
                                            <p:cond delay="0"/>
                                          </p:stCondLst>
                                        </p:cTn>
                                        <p:tgtEl>
                                          <p:spTgt spid="33"/>
                                        </p:tgtEl>
                                        <p:attrNameLst>
                                          <p:attrName>style.visibility</p:attrName>
                                        </p:attrNameLst>
                                      </p:cBhvr>
                                      <p:to>
                                        <p:strVal val="visible"/>
                                      </p:to>
                                    </p:set>
                                    <p:animEffect transition="in" filter="wipe(left)">
                                      <p:cBhvr>
                                        <p:cTn id="130" dur="500"/>
                                        <p:tgtEl>
                                          <p:spTgt spid="33"/>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53"/>
                                        </p:tgtEl>
                                        <p:attrNameLst>
                                          <p:attrName>style.visibility</p:attrName>
                                        </p:attrNameLst>
                                      </p:cBhvr>
                                      <p:to>
                                        <p:strVal val="visible"/>
                                      </p:to>
                                    </p:set>
                                    <p:animEffect transition="in" filter="wipe(left)">
                                      <p:cBhvr>
                                        <p:cTn id="133" dur="500"/>
                                        <p:tgtEl>
                                          <p:spTgt spid="53"/>
                                        </p:tgtEl>
                                      </p:cBhvr>
                                    </p:animEffect>
                                  </p:childTnLst>
                                </p:cTn>
                              </p:par>
                              <p:par>
                                <p:cTn id="134" presetID="22" presetClass="entr" presetSubtype="8" fill="hold" nodeType="withEffect">
                                  <p:stCondLst>
                                    <p:cond delay="0"/>
                                  </p:stCondLst>
                                  <p:childTnLst>
                                    <p:set>
                                      <p:cBhvr>
                                        <p:cTn id="135" dur="1" fill="hold">
                                          <p:stCondLst>
                                            <p:cond delay="0"/>
                                          </p:stCondLst>
                                        </p:cTn>
                                        <p:tgtEl>
                                          <p:spTgt spid="37"/>
                                        </p:tgtEl>
                                        <p:attrNameLst>
                                          <p:attrName>style.visibility</p:attrName>
                                        </p:attrNameLst>
                                      </p:cBhvr>
                                      <p:to>
                                        <p:strVal val="visible"/>
                                      </p:to>
                                    </p:set>
                                    <p:animEffect transition="in" filter="wipe(left)">
                                      <p:cBhvr>
                                        <p:cTn id="136" dur="500"/>
                                        <p:tgtEl>
                                          <p:spTgt spid="37"/>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wipe(left)">
                                      <p:cBhvr>
                                        <p:cTn id="139" dur="500"/>
                                        <p:tgtEl>
                                          <p:spTgt spid="39"/>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41"/>
                                        </p:tgtEl>
                                        <p:attrNameLst>
                                          <p:attrName>style.visibility</p:attrName>
                                        </p:attrNameLst>
                                      </p:cBhvr>
                                      <p:to>
                                        <p:strVal val="visible"/>
                                      </p:to>
                                    </p:set>
                                    <p:animEffect transition="in" filter="wipe(left)">
                                      <p:cBhvr>
                                        <p:cTn id="142" dur="500"/>
                                        <p:tgtEl>
                                          <p:spTgt spid="41"/>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40"/>
                                        </p:tgtEl>
                                        <p:attrNameLst>
                                          <p:attrName>style.visibility</p:attrName>
                                        </p:attrNameLst>
                                      </p:cBhvr>
                                      <p:to>
                                        <p:strVal val="visible"/>
                                      </p:to>
                                    </p:set>
                                    <p:animEffect transition="in" filter="wipe(left)">
                                      <p:cBhvr>
                                        <p:cTn id="145" dur="500"/>
                                        <p:tgtEl>
                                          <p:spTgt spid="40"/>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44"/>
                                        </p:tgtEl>
                                        <p:attrNameLst>
                                          <p:attrName>style.visibility</p:attrName>
                                        </p:attrNameLst>
                                      </p:cBhvr>
                                      <p:to>
                                        <p:strVal val="visible"/>
                                      </p:to>
                                    </p:set>
                                    <p:animEffect transition="in" filter="wipe(left)">
                                      <p:cBhvr>
                                        <p:cTn id="148" dur="500"/>
                                        <p:tgtEl>
                                          <p:spTgt spid="44"/>
                                        </p:tgtEl>
                                      </p:cBhvr>
                                    </p:animEffect>
                                  </p:childTnLst>
                                </p:cTn>
                              </p:par>
                              <p:par>
                                <p:cTn id="149" presetID="22" presetClass="entr" presetSubtype="8" fill="hold" nodeType="with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wipe(left)">
                                      <p:cBhvr>
                                        <p:cTn id="151" dur="500"/>
                                        <p:tgtEl>
                                          <p:spTgt spid="35"/>
                                        </p:tgtEl>
                                      </p:cBhvr>
                                    </p:animEffect>
                                  </p:childTnLst>
                                </p:cTn>
                              </p:par>
                            </p:childTnLst>
                          </p:cTn>
                        </p:par>
                      </p:childTnLst>
                    </p:cTn>
                  </p:par>
                  <p:par>
                    <p:cTn id="152" fill="hold">
                      <p:stCondLst>
                        <p:cond delay="indefinite"/>
                      </p:stCondLst>
                      <p:childTnLst>
                        <p:par>
                          <p:cTn id="153" fill="hold">
                            <p:stCondLst>
                              <p:cond delay="0"/>
                            </p:stCondLst>
                            <p:childTnLst>
                              <p:par>
                                <p:cTn id="154" presetID="6" presetClass="entr" presetSubtype="16" fill="hold" grpId="0" nodeType="clickEffect">
                                  <p:stCondLst>
                                    <p:cond delay="0"/>
                                  </p:stCondLst>
                                  <p:childTnLst>
                                    <p:set>
                                      <p:cBhvr>
                                        <p:cTn id="155" dur="1" fill="hold">
                                          <p:stCondLst>
                                            <p:cond delay="0"/>
                                          </p:stCondLst>
                                        </p:cTn>
                                        <p:tgtEl>
                                          <p:spTgt spid="62"/>
                                        </p:tgtEl>
                                        <p:attrNameLst>
                                          <p:attrName>style.visibility</p:attrName>
                                        </p:attrNameLst>
                                      </p:cBhvr>
                                      <p:to>
                                        <p:strVal val="visible"/>
                                      </p:to>
                                    </p:set>
                                    <p:animEffect transition="in" filter="circle(in)">
                                      <p:cBhvr>
                                        <p:cTn id="15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2" grpId="0" animBg="1"/>
      <p:bldP spid="24" grpId="0" animBg="1"/>
      <p:bldP spid="27" grpId="0" animBg="1"/>
      <p:bldP spid="42" grpId="0" animBg="1"/>
      <p:bldP spid="43" grpId="0" animBg="1"/>
      <p:bldP spid="47" grpId="0" animBg="1"/>
      <p:bldP spid="50" grpId="0" animBg="1"/>
      <p:bldP spid="51" grpId="0" animBg="1"/>
      <p:bldP spid="56" grpId="0" animBg="1"/>
      <p:bldP spid="34" grpId="0" animBg="1"/>
      <p:bldP spid="36" grpId="0" animBg="1"/>
      <p:bldP spid="41" grpId="0" animBg="1"/>
      <p:bldP spid="49" grpId="0" animBg="1"/>
      <p:bldP spid="53" grpId="0" animBg="1"/>
      <p:bldP spid="66" grpId="0" animBg="1"/>
      <p:bldP spid="67" grpId="0" animBg="1"/>
      <p:bldP spid="25" grpId="0" animBg="1"/>
      <p:bldP spid="26" grpId="0" animBg="1"/>
      <p:bldP spid="30" grpId="0" animBg="1"/>
      <p:bldP spid="31" grpId="0" animBg="1"/>
      <p:bldP spid="32" grpId="0" animBg="1"/>
      <p:bldP spid="39" grpId="0" animBg="1"/>
      <p:bldP spid="40" grpId="0" animBg="1"/>
      <p:bldP spid="44" grpId="0" animBg="1"/>
      <p:bldP spid="48" grpId="0" animBg="1"/>
      <p:bldP spid="15" grpId="0" animBg="1"/>
      <p:bldP spid="61" grpId="0" animBg="1"/>
      <p:bldP spid="6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flipH="1">
            <a:off x="586816" y="-103924"/>
            <a:ext cx="2994584" cy="2751873"/>
          </a:xfrm>
          <a:prstGeom prst="rect">
            <a:avLst/>
          </a:prstGeom>
        </p:spPr>
      </p:pic>
      <p:pic>
        <p:nvPicPr>
          <p:cNvPr id="6" name="Content Placeholder 5"/>
          <p:cNvPicPr>
            <a:picLocks noGrp="1" noChangeAspect="1"/>
          </p:cNvPicPr>
          <p:nvPr>
            <p:ph idx="1"/>
          </p:nvPr>
        </p:nvPicPr>
        <p:blipFill>
          <a:blip r:embed="rId3"/>
          <a:stretch>
            <a:fillRect/>
          </a:stretch>
        </p:blipFill>
        <p:spPr>
          <a:xfrm>
            <a:off x="586816" y="2446970"/>
            <a:ext cx="3619320" cy="2412880"/>
          </a:xfrm>
          <a:prstGeom prst="rect">
            <a:avLst/>
          </a:prstGeom>
        </p:spPr>
      </p:pic>
      <p:sp>
        <p:nvSpPr>
          <p:cNvPr id="8" name="Rectangle 7"/>
          <p:cNvSpPr/>
          <p:nvPr/>
        </p:nvSpPr>
        <p:spPr>
          <a:xfrm>
            <a:off x="4448920" y="184812"/>
            <a:ext cx="4572000" cy="4524315"/>
          </a:xfrm>
          <a:prstGeom prst="rect">
            <a:avLst/>
          </a:prstGeom>
        </p:spPr>
        <p:txBody>
          <a:bodyPr>
            <a:spAutoFit/>
          </a:bodyPr>
          <a:lstStyle/>
          <a:p>
            <a:r>
              <a:rPr lang="vi-VN" sz="2400" dirty="0">
                <a:latin typeface="+mj-lt"/>
              </a:rPr>
              <a:t>Mang hình dáng của một chiếc bình cao trên 2 mét, xung quanh công cụ được đính lên 8 cái đầu rồng nhìn theo các hướng của la bàn, bên dưới là 8 con cóc đang há miệnh chờ sẵn. Nếu con rồng nhả quả cầu kim loại đang ngậm trên miệng vào bụng con cóc nào, hướng đó sẽ có động đất. Trương Hành gọi đó là </a:t>
            </a:r>
            <a:r>
              <a:rPr lang="vi-VN" sz="2400" b="1" i="1" dirty="0">
                <a:latin typeface="+mj-lt"/>
              </a:rPr>
              <a:t>“địa động nghi”</a:t>
            </a:r>
            <a:r>
              <a:rPr lang="vi-VN" sz="2400" dirty="0">
                <a:latin typeface="+mj-lt"/>
              </a:rPr>
              <a:t>, nghĩa là </a:t>
            </a:r>
            <a:r>
              <a:rPr lang="vi-VN" sz="2400" b="1" i="1" dirty="0">
                <a:latin typeface="+mj-lt"/>
              </a:rPr>
              <a:t>“công cụ theo dõi gió và chuyển động của trái đất”.</a:t>
            </a:r>
            <a:r>
              <a:rPr lang="vi-VN" sz="2400" dirty="0">
                <a:latin typeface="+mj-lt"/>
              </a:rPr>
              <a:t> </a:t>
            </a:r>
            <a:endParaRPr lang="en-US" sz="2400" dirty="0">
              <a:latin typeface="+mj-lt"/>
            </a:endParaRPr>
          </a:p>
        </p:txBody>
      </p:sp>
      <p:sp>
        <p:nvSpPr>
          <p:cNvPr id="9" name="Rectangle 8"/>
          <p:cNvSpPr/>
          <p:nvPr/>
        </p:nvSpPr>
        <p:spPr>
          <a:xfrm>
            <a:off x="829600" y="2077638"/>
            <a:ext cx="2427268" cy="369332"/>
          </a:xfrm>
          <a:prstGeom prst="rect">
            <a:avLst/>
          </a:prstGeom>
          <a:solidFill>
            <a:schemeClr val="bg1"/>
          </a:solidFill>
        </p:spPr>
        <p:txBody>
          <a:bodyPr wrap="none">
            <a:spAutoFit/>
          </a:bodyPr>
          <a:lstStyle/>
          <a:p>
            <a:r>
              <a:rPr lang="en-US" b="1" dirty="0"/>
              <a:t>T</a:t>
            </a:r>
            <a:r>
              <a:rPr lang="vi-VN" b="1" dirty="0"/>
              <a:t>hiết bị đo động đất </a:t>
            </a:r>
            <a:endParaRPr lang="en-US" dirty="0"/>
          </a:p>
        </p:txBody>
      </p:sp>
    </p:spTree>
    <p:extLst>
      <p:ext uri="{BB962C8B-B14F-4D97-AF65-F5344CB8AC3E}">
        <p14:creationId xmlns:p14="http://schemas.microsoft.com/office/powerpoint/2010/main" val="2198707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
            <a:ext cx="6858000"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131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209550"/>
            <a:ext cx="8839200" cy="4800600"/>
          </a:xfrm>
          <a:prstGeom prst="wedgeRoundRectCallout">
            <a:avLst>
              <a:gd name="adj1" fmla="val -50242"/>
              <a:gd name="adj2" fmla="val -24409"/>
              <a:gd name="adj3" fmla="val 16667"/>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6" name="Picture 5"/>
          <p:cNvPicPr>
            <a:picLocks noChangeAspect="1"/>
          </p:cNvPicPr>
          <p:nvPr/>
        </p:nvPicPr>
        <p:blipFill>
          <a:blip r:embed="rId2"/>
          <a:stretch>
            <a:fillRect/>
          </a:stretch>
        </p:blipFill>
        <p:spPr>
          <a:xfrm>
            <a:off x="1524000" y="514350"/>
            <a:ext cx="6172200" cy="4352192"/>
          </a:xfrm>
          <a:prstGeom prst="rect">
            <a:avLst/>
          </a:prstGeom>
        </p:spPr>
      </p:pic>
      <p:sp>
        <p:nvSpPr>
          <p:cNvPr id="8" name="TextBox 7"/>
          <p:cNvSpPr txBox="1"/>
          <p:nvPr/>
        </p:nvSpPr>
        <p:spPr>
          <a:xfrm>
            <a:off x="304800" y="2114550"/>
            <a:ext cx="1371599" cy="830997"/>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TRUNG QUỐC</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54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34"/>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34530" y="283547"/>
            <a:ext cx="7852270" cy="400110"/>
          </a:xfrm>
          <a:prstGeom prst="rect">
            <a:avLst/>
          </a:prstGeom>
          <a:solidFill>
            <a:srgbClr val="00B0F0"/>
          </a:solidFill>
        </p:spPr>
        <p:txBody>
          <a:bodyPr wrap="square" rtlCol="0">
            <a:spAutoFit/>
          </a:bodyPr>
          <a:lstStyle/>
          <a:p>
            <a:pPr algn="ctr"/>
            <a:r>
              <a:rPr lang="vi-VN" sz="2000" b="1" dirty="0">
                <a:solidFill>
                  <a:srgbClr val="002060"/>
                </a:solidFill>
                <a:latin typeface="Times New Roman" panose="02020603050405020304" pitchFamily="18" charset="0"/>
                <a:cs typeface="Times New Roman" panose="02020603050405020304" pitchFamily="18" charset="0"/>
              </a:rPr>
              <a:t>BÀI </a:t>
            </a:r>
            <a:r>
              <a:rPr lang="en-US" sz="2000" b="1" dirty="0" smtClean="0">
                <a:solidFill>
                  <a:srgbClr val="002060"/>
                </a:solidFill>
                <a:latin typeface="Times New Roman" panose="02020603050405020304" pitchFamily="18" charset="0"/>
                <a:cs typeface="Times New Roman" panose="02020603050405020304" pitchFamily="18" charset="0"/>
              </a:rPr>
              <a:t>8: TRUNG QUỐC TỪ THỜI  </a:t>
            </a:r>
            <a:r>
              <a:rPr lang="vi-VN" sz="2000" b="1" dirty="0" smtClean="0">
                <a:solidFill>
                  <a:srgbClr val="002060"/>
                </a:solidFill>
                <a:latin typeface="Times New Roman" panose="02020603050405020304" pitchFamily="18" charset="0"/>
                <a:cs typeface="Times New Roman" panose="02020603050405020304" pitchFamily="18" charset="0"/>
              </a:rPr>
              <a:t>CỔ ĐẠI</a:t>
            </a:r>
            <a:r>
              <a:rPr lang="en-US" sz="2000" b="1" dirty="0" smtClean="0">
                <a:solidFill>
                  <a:srgbClr val="002060"/>
                </a:solidFill>
                <a:latin typeface="Times New Roman" panose="02020603050405020304" pitchFamily="18" charset="0"/>
                <a:cs typeface="Times New Roman" panose="02020603050405020304" pitchFamily="18" charset="0"/>
              </a:rPr>
              <a:t> ĐẾN THẾ KỈ THỨ VII</a:t>
            </a:r>
            <a:endParaRPr lang="en-US" sz="20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8" name="Rounded Rectangle 7"/>
          <p:cNvSpPr/>
          <p:nvPr/>
        </p:nvSpPr>
        <p:spPr>
          <a:xfrm>
            <a:off x="201685" y="784239"/>
            <a:ext cx="8610600" cy="541867"/>
          </a:xfrm>
          <a:prstGeom prst="roundRect">
            <a:avLst>
              <a:gd name="adj" fmla="val 50000"/>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smtClean="0">
                <a:solidFill>
                  <a:schemeClr val="tx1"/>
                </a:solidFill>
                <a:latin typeface="Times New Roman" panose="02020603050405020304" pitchFamily="18" charset="0"/>
                <a:cs typeface="Times New Roman" panose="02020603050405020304" pitchFamily="18" charset="0"/>
              </a:rPr>
              <a:t>VI. </a:t>
            </a:r>
            <a:r>
              <a:rPr lang="en-US" b="1" dirty="0">
                <a:solidFill>
                  <a:schemeClr val="tx1"/>
                </a:solidFill>
                <a:latin typeface="Times New Roman" panose="02020603050405020304" pitchFamily="18" charset="0"/>
                <a:cs typeface="Times New Roman" panose="02020603050405020304" pitchFamily="18" charset="0"/>
              </a:rPr>
              <a:t>NHỮNG THÀNH </a:t>
            </a:r>
            <a:r>
              <a:rPr lang="en-US" b="1" dirty="0" smtClean="0">
                <a:solidFill>
                  <a:schemeClr val="tx1"/>
                </a:solidFill>
                <a:latin typeface="Times New Roman" panose="02020603050405020304" pitchFamily="18" charset="0"/>
                <a:cs typeface="Times New Roman" panose="02020603050405020304" pitchFamily="18" charset="0"/>
              </a:rPr>
              <a:t>TỰU TIÊU BIỂU CỦA NỀN VĂN </a:t>
            </a:r>
            <a:r>
              <a:rPr lang="en-US" b="1" dirty="0">
                <a:solidFill>
                  <a:schemeClr val="tx1"/>
                </a:solidFill>
                <a:latin typeface="Times New Roman" panose="02020603050405020304" pitchFamily="18" charset="0"/>
                <a:cs typeface="Times New Roman" panose="02020603050405020304" pitchFamily="18" charset="0"/>
              </a:rPr>
              <a:t>MINH </a:t>
            </a:r>
            <a:r>
              <a:rPr lang="en-US" b="1" dirty="0" smtClean="0">
                <a:solidFill>
                  <a:schemeClr val="tx1"/>
                </a:solidFill>
                <a:latin typeface="Times New Roman" panose="02020603050405020304" pitchFamily="18" charset="0"/>
                <a:cs typeface="Times New Roman" panose="02020603050405020304" pitchFamily="18" charset="0"/>
              </a:rPr>
              <a:t>TRUNG QUỐC</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341065" y="1331375"/>
            <a:ext cx="8839200" cy="3139321"/>
          </a:xfrm>
          <a:prstGeom prst="rect">
            <a:avLst/>
          </a:prstGeom>
        </p:spPr>
        <p:txBody>
          <a:bodyPr wrap="square">
            <a:spAutoFit/>
          </a:bodyPr>
          <a:lstStyle/>
          <a:p>
            <a:r>
              <a:rPr lang="vi-VN" dirty="0" smtClean="0">
                <a:solidFill>
                  <a:schemeClr val="bg1"/>
                </a:solidFill>
              </a:rPr>
              <a:t>-</a:t>
            </a:r>
            <a:r>
              <a:rPr lang="vi-VN" dirty="0" smtClean="0">
                <a:solidFill>
                  <a:schemeClr val="bg1"/>
                </a:solidFill>
                <a:latin typeface="+mj-lt"/>
              </a:rPr>
              <a:t>Nho </a:t>
            </a:r>
            <a:r>
              <a:rPr lang="vi-VN" dirty="0">
                <a:solidFill>
                  <a:schemeClr val="bg1"/>
                </a:solidFill>
                <a:latin typeface="+mj-lt"/>
              </a:rPr>
              <a:t>giáo:  nhấn mạnh tôn ti trật tự, nhất là bổn phận phục tùng tuyệt đối của kẻ dưới với bề trên.</a:t>
            </a:r>
          </a:p>
          <a:p>
            <a:r>
              <a:rPr lang="vi-VN" dirty="0">
                <a:solidFill>
                  <a:schemeClr val="bg1"/>
                </a:solidFill>
                <a:latin typeface="+mj-lt"/>
              </a:rPr>
              <a:t>- Chữ viết: đó là chữ tượng hình, được khắc trên mai rùa, xương thú (giáp cốt), sau khắc trên chuông, đỉnh đồng (kim văn) và phổ biến là khắc trên các thẻ tre, trúc. </a:t>
            </a:r>
          </a:p>
          <a:p>
            <a:r>
              <a:rPr lang="vi-VN" dirty="0">
                <a:solidFill>
                  <a:schemeClr val="bg1"/>
                </a:solidFill>
                <a:latin typeface="+mj-lt"/>
              </a:rPr>
              <a:t>- Văn học: cổ nhất của Trung Quốc là Kinh Thi, gồm nhiều sáng tác dân gian,. Bộ Sử kí củaTư Mã Thiên được xem là công trình sử học đồ sộ trong thời cổ đại.</a:t>
            </a:r>
          </a:p>
          <a:p>
            <a:r>
              <a:rPr lang="vi-VN" dirty="0">
                <a:solidFill>
                  <a:schemeClr val="bg1"/>
                </a:solidFill>
                <a:latin typeface="+mj-lt"/>
              </a:rPr>
              <a:t>- Y học : cũng sớm phát triển với nhiều cách chữa bệnh hiệu quả bằng thảo dược, bấm huyệt, châm cứu,...</a:t>
            </a:r>
          </a:p>
          <a:p>
            <a:r>
              <a:rPr lang="vi-VN" dirty="0">
                <a:solidFill>
                  <a:schemeClr val="bg1"/>
                </a:solidFill>
                <a:latin typeface="+mj-lt"/>
              </a:rPr>
              <a:t>- Kĩ thuật: thiết bị đo động đất, kĩ thuật dệt tơ lụa, kĩ thuật làm giấy. ..</a:t>
            </a:r>
          </a:p>
          <a:p>
            <a:r>
              <a:rPr lang="vi-VN" dirty="0">
                <a:solidFill>
                  <a:schemeClr val="bg1"/>
                </a:solidFill>
                <a:latin typeface="+mj-lt"/>
              </a:rPr>
              <a:t>- Kiến trúc đồ sộ, các cung điện, chùa, tháp, lăng tẩm nguy nga lộng lẫy, trong đó tiêu biểu là Vạn lí trường thành.</a:t>
            </a:r>
          </a:p>
        </p:txBody>
      </p:sp>
    </p:spTree>
    <p:extLst>
      <p:ext uri="{BB962C8B-B14F-4D97-AF65-F5344CB8AC3E}">
        <p14:creationId xmlns:p14="http://schemas.microsoft.com/office/powerpoint/2010/main" val="17124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021" y="1638544"/>
            <a:ext cx="3951979" cy="1691054"/>
          </a:xfrm>
          <a:prstGeom prst="rect">
            <a:avLst/>
          </a:prstGeom>
        </p:spPr>
      </p:pic>
      <p:sp>
        <p:nvSpPr>
          <p:cNvPr id="7" name="AutoShape 2" descr="Image result for cung điện, chùa tháp, lăng tẩm của trung Quốc thời cổ đại"/>
          <p:cNvSpPr>
            <a:spLocks noChangeAspect="1" noChangeArrowheads="1"/>
          </p:cNvSpPr>
          <p:nvPr/>
        </p:nvSpPr>
        <p:spPr bwMode="auto">
          <a:xfrm>
            <a:off x="155575" y="-822325"/>
            <a:ext cx="25431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76200" y="4396"/>
            <a:ext cx="2448821" cy="165295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0"/>
            <a:ext cx="2732649" cy="165735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3384149"/>
            <a:ext cx="2448821" cy="163254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7000" y="3329598"/>
            <a:ext cx="2604556" cy="172281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0" y="-253600"/>
            <a:ext cx="2799562" cy="181971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91421" y="3401456"/>
            <a:ext cx="2878448" cy="1615240"/>
          </a:xfrm>
          <a:prstGeom prst="rect">
            <a:avLst/>
          </a:prstGeom>
        </p:spPr>
      </p:pic>
      <p:sp>
        <p:nvSpPr>
          <p:cNvPr id="15" name="TextBox 14"/>
          <p:cNvSpPr txBox="1"/>
          <p:nvPr/>
        </p:nvSpPr>
        <p:spPr>
          <a:xfrm>
            <a:off x="6776524" y="1883906"/>
            <a:ext cx="2057400" cy="1200329"/>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TRUNG QUỐC</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676204"/>
            <a:ext cx="2509195" cy="1634539"/>
          </a:xfrm>
          <a:prstGeom prst="rect">
            <a:avLst/>
          </a:prstGeom>
        </p:spPr>
      </p:pic>
    </p:spTree>
    <p:extLst>
      <p:ext uri="{BB962C8B-B14F-4D97-AF65-F5344CB8AC3E}">
        <p14:creationId xmlns:p14="http://schemas.microsoft.com/office/powerpoint/2010/main" val="5304725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8" name="Picture 24" descr="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4985" y="3406379"/>
            <a:ext cx="1893094" cy="1734740"/>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4985" y="3406379"/>
            <a:ext cx="1885950" cy="1406128"/>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4985" y="3406379"/>
            <a:ext cx="1874044" cy="1123950"/>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4985" y="3406379"/>
            <a:ext cx="1890713" cy="788194"/>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4985" y="3305175"/>
            <a:ext cx="1881188" cy="475060"/>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4023" y="2971800"/>
            <a:ext cx="1926431" cy="496491"/>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28825" y="1696641"/>
            <a:ext cx="181927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6197" y="3088481"/>
            <a:ext cx="1890713" cy="833438"/>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6197" y="3086100"/>
            <a:ext cx="1928813" cy="586979"/>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54291" y="2886075"/>
            <a:ext cx="1682353" cy="37028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56660" y="2453879"/>
            <a:ext cx="1907381" cy="696515"/>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54278" y="1660923"/>
            <a:ext cx="1909763" cy="149185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28825" y="1682354"/>
            <a:ext cx="3839766" cy="1503759"/>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54279" y="985837"/>
            <a:ext cx="1997869" cy="739379"/>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3316" y="470297"/>
            <a:ext cx="2047875" cy="579834"/>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54279" y="862013"/>
            <a:ext cx="2012156" cy="470297"/>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028825" y="842962"/>
            <a:ext cx="3723085" cy="98583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68304" y="327422"/>
            <a:ext cx="1988344" cy="389334"/>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554016" y="0"/>
            <a:ext cx="1976438" cy="715566"/>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28825" y="551260"/>
            <a:ext cx="1710929" cy="127873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8460" y="944360"/>
            <a:ext cx="2581275" cy="2100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676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05200" y="-1"/>
            <a:ext cx="5638800" cy="3480587"/>
          </a:xfrm>
          <a:prstGeom prst="rect">
            <a:avLst/>
          </a:prstGeom>
        </p:spPr>
      </p:pic>
      <p:pic>
        <p:nvPicPr>
          <p:cNvPr id="9" name="Picture 8"/>
          <p:cNvPicPr>
            <a:picLocks noChangeAspect="1"/>
          </p:cNvPicPr>
          <p:nvPr/>
        </p:nvPicPr>
        <p:blipFill>
          <a:blip r:embed="rId3"/>
          <a:stretch>
            <a:fillRect/>
          </a:stretch>
        </p:blipFill>
        <p:spPr>
          <a:xfrm>
            <a:off x="-23446" y="-323850"/>
            <a:ext cx="3872112" cy="5839522"/>
          </a:xfrm>
          <a:prstGeom prst="rect">
            <a:avLst/>
          </a:prstGeom>
        </p:spPr>
      </p:pic>
    </p:spTree>
    <p:extLst>
      <p:ext uri="{BB962C8B-B14F-4D97-AF65-F5344CB8AC3E}">
        <p14:creationId xmlns:p14="http://schemas.microsoft.com/office/powerpoint/2010/main" val="27984566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7816"/>
            <a:ext cx="3476978" cy="5029200"/>
          </a:xfrm>
          <a:prstGeom prst="rect">
            <a:avLst/>
          </a:prstGeom>
        </p:spPr>
      </p:pic>
      <p:sp>
        <p:nvSpPr>
          <p:cNvPr id="8" name="Rounded Rectangular Callout 7"/>
          <p:cNvSpPr/>
          <p:nvPr/>
        </p:nvSpPr>
        <p:spPr>
          <a:xfrm>
            <a:off x="4419600" y="133349"/>
            <a:ext cx="4419600" cy="3200401"/>
          </a:xfrm>
          <a:prstGeom prst="wedgeRoundRectCallout">
            <a:avLst>
              <a:gd name="adj1" fmla="val -120885"/>
              <a:gd name="adj2" fmla="val -12067"/>
              <a:gd name="adj3" fmla="val 16667"/>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4505325" y="223836"/>
            <a:ext cx="4248150" cy="3019425"/>
          </a:xfrm>
          <a:prstGeom prst="rect">
            <a:avLst/>
          </a:prstGeom>
        </p:spPr>
      </p:pic>
    </p:spTree>
    <p:extLst>
      <p:ext uri="{BB962C8B-B14F-4D97-AF65-F5344CB8AC3E}">
        <p14:creationId xmlns:p14="http://schemas.microsoft.com/office/powerpoint/2010/main" val="366071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ảng xanh PPt có ô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34"/>
            <a:ext cx="9296401"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34530" y="283547"/>
            <a:ext cx="7772400" cy="1039882"/>
          </a:xfrm>
          <a:prstGeom prst="rect">
            <a:avLst/>
          </a:prstGeom>
          <a:solidFill>
            <a:srgbClr val="00B0F0"/>
          </a:solidFill>
        </p:spPr>
        <p:txBody>
          <a:bodyPr wrap="square" rtlCol="0">
            <a:spAutoFit/>
          </a:bodyPr>
          <a:lstStyle/>
          <a:p>
            <a:pPr algn="ctr"/>
            <a:r>
              <a:rPr lang="vi-VN" sz="3000" b="1" dirty="0">
                <a:solidFill>
                  <a:srgbClr val="002060"/>
                </a:solidFill>
                <a:latin typeface="Times New Roman" panose="02020603050405020304" pitchFamily="18" charset="0"/>
                <a:cs typeface="Times New Roman" panose="02020603050405020304" pitchFamily="18" charset="0"/>
              </a:rPr>
              <a:t>BÀI </a:t>
            </a:r>
            <a:r>
              <a:rPr lang="en-US" sz="3000" b="1" dirty="0" smtClean="0">
                <a:solidFill>
                  <a:srgbClr val="002060"/>
                </a:solidFill>
                <a:latin typeface="Times New Roman" panose="02020603050405020304" pitchFamily="18" charset="0"/>
                <a:cs typeface="Times New Roman" panose="02020603050405020304" pitchFamily="18" charset="0"/>
              </a:rPr>
              <a:t>9: TRUNG QUỐC TỪ THỜI  </a:t>
            </a:r>
            <a:r>
              <a:rPr lang="vi-VN" sz="3000" b="1" dirty="0" smtClean="0">
                <a:solidFill>
                  <a:srgbClr val="002060"/>
                </a:solidFill>
                <a:latin typeface="Times New Roman" panose="02020603050405020304" pitchFamily="18" charset="0"/>
                <a:cs typeface="Times New Roman" panose="02020603050405020304" pitchFamily="18" charset="0"/>
              </a:rPr>
              <a:t>CỔ ĐẠI</a:t>
            </a:r>
            <a:r>
              <a:rPr lang="en-US" sz="3000" b="1" dirty="0" smtClean="0">
                <a:solidFill>
                  <a:srgbClr val="002060"/>
                </a:solidFill>
                <a:latin typeface="Times New Roman" panose="02020603050405020304" pitchFamily="18" charset="0"/>
                <a:cs typeface="Times New Roman" panose="02020603050405020304" pitchFamily="18" charset="0"/>
              </a:rPr>
              <a:t> ĐẾN THẾ KỈ THỨ VII</a:t>
            </a:r>
            <a:endParaRPr lang="en-US" sz="30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22231808-4386-5E43-8295-3F201E9119DF}"/>
              </a:ext>
            </a:extLst>
          </p:cNvPr>
          <p:cNvPicPr>
            <a:picLocks noChangeAspect="1"/>
          </p:cNvPicPr>
          <p:nvPr/>
        </p:nvPicPr>
        <p:blipFill>
          <a:blip r:embed="rId3"/>
          <a:stretch>
            <a:fillRect/>
          </a:stretch>
        </p:blipFill>
        <p:spPr>
          <a:xfrm>
            <a:off x="8121073" y="-16934"/>
            <a:ext cx="948268" cy="948268"/>
          </a:xfrm>
          <a:prstGeom prst="rect">
            <a:avLst/>
          </a:prstGeom>
        </p:spPr>
      </p:pic>
      <p:sp>
        <p:nvSpPr>
          <p:cNvPr id="6" name="Rounded Rectangle 5"/>
          <p:cNvSpPr/>
          <p:nvPr/>
        </p:nvSpPr>
        <p:spPr>
          <a:xfrm>
            <a:off x="834530" y="1352976"/>
            <a:ext cx="3127870" cy="541867"/>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a:solidFill>
                  <a:schemeClr val="accent6">
                    <a:lumMod val="50000"/>
                  </a:schemeClr>
                </a:solidFill>
                <a:latin typeface="Times New Roman" panose="02020603050405020304" pitchFamily="18" charset="0"/>
                <a:cs typeface="Times New Roman" panose="02020603050405020304" pitchFamily="18" charset="0"/>
              </a:rPr>
              <a:t>I</a:t>
            </a:r>
            <a:r>
              <a:rPr lang="en-US" b="1" dirty="0">
                <a:solidFill>
                  <a:srgbClr val="0070C0"/>
                </a:solidFill>
                <a:latin typeface="Times New Roman" panose="02020603050405020304" pitchFamily="18" charset="0"/>
                <a:cs typeface="Times New Roman" panose="02020603050405020304" pitchFamily="18" charset="0"/>
              </a:rPr>
              <a:t>. </a:t>
            </a:r>
            <a:r>
              <a:rPr lang="en-US" b="1" dirty="0">
                <a:solidFill>
                  <a:schemeClr val="tx1"/>
                </a:solidFill>
                <a:latin typeface="Times New Roman" panose="02020603050405020304" pitchFamily="18" charset="0"/>
                <a:cs typeface="Times New Roman" panose="02020603050405020304" pitchFamily="18" charset="0"/>
              </a:rPr>
              <a:t>ĐIỀU KIỆN TỰ NHIÊN</a:t>
            </a:r>
          </a:p>
        </p:txBody>
      </p:sp>
      <p:sp>
        <p:nvSpPr>
          <p:cNvPr id="12" name="Rounded Rectangle 11"/>
          <p:cNvSpPr/>
          <p:nvPr/>
        </p:nvSpPr>
        <p:spPr>
          <a:xfrm>
            <a:off x="718395" y="3159966"/>
            <a:ext cx="6366932" cy="541867"/>
          </a:xfrm>
          <a:prstGeom prst="roundRect">
            <a:avLst>
              <a:gd name="adj" fmla="val 50000"/>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smtClean="0">
                <a:solidFill>
                  <a:schemeClr val="tx1"/>
                </a:solidFill>
                <a:latin typeface="Times New Roman" panose="02020603050405020304" pitchFamily="18" charset="0"/>
                <a:cs typeface="Times New Roman" panose="02020603050405020304" pitchFamily="18" charset="0"/>
              </a:rPr>
              <a:t>III. TỪ NHÀ HÁN, </a:t>
            </a:r>
            <a:r>
              <a:rPr lang="en-US" b="1" dirty="0">
                <a:solidFill>
                  <a:schemeClr val="tx1"/>
                </a:solidFill>
                <a:latin typeface="Times New Roman" panose="02020603050405020304" pitchFamily="18" charset="0"/>
                <a:cs typeface="Times New Roman" panose="02020603050405020304" pitchFamily="18" charset="0"/>
              </a:rPr>
              <a:t>NAM - BẮC TRIỀU ĐẾN NHÀ </a:t>
            </a:r>
            <a:r>
              <a:rPr lang="en-US" b="1" dirty="0" smtClean="0">
                <a:solidFill>
                  <a:schemeClr val="tx1"/>
                </a:solidFill>
                <a:latin typeface="Times New Roman" panose="02020603050405020304" pitchFamily="18" charset="0"/>
                <a:cs typeface="Times New Roman" panose="02020603050405020304" pitchFamily="18" charset="0"/>
              </a:rPr>
              <a:t>TUỲ</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718395" y="2103145"/>
            <a:ext cx="8004670" cy="802853"/>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a:solidFill>
                  <a:schemeClr val="tx1"/>
                </a:solidFill>
                <a:latin typeface="Times New Roman" panose="02020603050405020304" pitchFamily="18" charset="0"/>
                <a:cs typeface="Times New Roman" panose="02020603050405020304" pitchFamily="18" charset="0"/>
              </a:rPr>
              <a:t>II. </a:t>
            </a:r>
            <a:r>
              <a:rPr lang="vi-VN" b="1" dirty="0" smtClean="0">
                <a:solidFill>
                  <a:schemeClr val="tx1"/>
                </a:solidFill>
                <a:latin typeface="Times New Roman" panose="02020603050405020304" pitchFamily="18" charset="0"/>
                <a:cs typeface="Times New Roman" panose="02020603050405020304" pitchFamily="18" charset="0"/>
              </a:rPr>
              <a:t>QUÁ </a:t>
            </a:r>
            <a:r>
              <a:rPr lang="vi-VN" b="1" dirty="0">
                <a:solidFill>
                  <a:schemeClr val="tx1"/>
                </a:solidFill>
                <a:latin typeface="Times New Roman" panose="02020603050405020304" pitchFamily="18" charset="0"/>
                <a:cs typeface="Times New Roman" panose="02020603050405020304" pitchFamily="18" charset="0"/>
              </a:rPr>
              <a:t>TRÌNH THỐNG NHẤT </a:t>
            </a:r>
            <a:r>
              <a:rPr lang="en-US" b="1" dirty="0" smtClean="0">
                <a:solidFill>
                  <a:schemeClr val="tx1"/>
                </a:solidFill>
                <a:latin typeface="Times New Roman" panose="02020603050405020304" pitchFamily="18" charset="0"/>
                <a:cs typeface="Times New Roman" panose="02020603050405020304" pitchFamily="18" charset="0"/>
              </a:rPr>
              <a:t> </a:t>
            </a:r>
            <a:r>
              <a:rPr lang="vi-VN" b="1" dirty="0" smtClean="0">
                <a:solidFill>
                  <a:schemeClr val="tx1"/>
                </a:solidFill>
                <a:latin typeface="Times New Roman" panose="02020603050405020304" pitchFamily="18" charset="0"/>
                <a:cs typeface="Times New Roman" panose="02020603050405020304" pitchFamily="18" charset="0"/>
              </a:rPr>
              <a:t>VÀ </a:t>
            </a:r>
            <a:r>
              <a:rPr lang="en-US" b="1" dirty="0" smtClean="0">
                <a:solidFill>
                  <a:schemeClr val="tx1"/>
                </a:solidFill>
                <a:latin typeface="Times New Roman" panose="02020603050405020304" pitchFamily="18" charset="0"/>
                <a:cs typeface="Times New Roman" panose="02020603050405020304" pitchFamily="18" charset="0"/>
              </a:rPr>
              <a:t>X</a:t>
            </a:r>
            <a:r>
              <a:rPr lang="vi-VN" b="1" dirty="0" smtClean="0">
                <a:solidFill>
                  <a:schemeClr val="tx1"/>
                </a:solidFill>
                <a:latin typeface="Times New Roman" panose="02020603050405020304" pitchFamily="18" charset="0"/>
                <a:cs typeface="Times New Roman" panose="02020603050405020304" pitchFamily="18" charset="0"/>
              </a:rPr>
              <a:t>ÁC </a:t>
            </a:r>
            <a:r>
              <a:rPr lang="vi-VN" b="1" dirty="0">
                <a:solidFill>
                  <a:schemeClr val="tx1"/>
                </a:solidFill>
                <a:latin typeface="Times New Roman" panose="02020603050405020304" pitchFamily="18" charset="0"/>
                <a:cs typeface="Times New Roman" panose="02020603050405020304" pitchFamily="18" charset="0"/>
              </a:rPr>
              <a:t>LẬP </a:t>
            </a:r>
            <a:r>
              <a:rPr lang="vi-VN" b="1" dirty="0" smtClean="0">
                <a:solidFill>
                  <a:schemeClr val="tx1"/>
                </a:solidFill>
                <a:latin typeface="Times New Roman" panose="02020603050405020304" pitchFamily="18" charset="0"/>
                <a:cs typeface="Times New Roman" panose="02020603050405020304" pitchFamily="18" charset="0"/>
              </a:rPr>
              <a:t>CH</a:t>
            </a:r>
            <a:r>
              <a:rPr lang="en-US" b="1" dirty="0" smtClean="0">
                <a:solidFill>
                  <a:schemeClr val="tx1"/>
                </a:solidFill>
                <a:latin typeface="Times New Roman" panose="02020603050405020304" pitchFamily="18" charset="0"/>
                <a:cs typeface="Times New Roman" panose="02020603050405020304" pitchFamily="18" charset="0"/>
              </a:rPr>
              <a:t>Ế</a:t>
            </a:r>
            <a:r>
              <a:rPr lang="vi-VN" b="1" dirty="0" smtClean="0">
                <a:solidFill>
                  <a:schemeClr val="tx1"/>
                </a:solidFill>
                <a:latin typeface="Times New Roman" panose="02020603050405020304" pitchFamily="18" charset="0"/>
                <a:cs typeface="Times New Roman" panose="02020603050405020304" pitchFamily="18" charset="0"/>
              </a:rPr>
              <a:t> </a:t>
            </a:r>
            <a:r>
              <a:rPr lang="vi-VN" b="1" dirty="0">
                <a:solidFill>
                  <a:schemeClr val="tx1"/>
                </a:solidFill>
                <a:latin typeface="Times New Roman" panose="02020603050405020304" pitchFamily="18" charset="0"/>
                <a:cs typeface="Times New Roman" panose="02020603050405020304" pitchFamily="18" charset="0"/>
              </a:rPr>
              <a:t>ĐỘ</a:t>
            </a:r>
          </a:p>
          <a:p>
            <a:r>
              <a:rPr lang="vi-VN" b="1" dirty="0">
                <a:solidFill>
                  <a:schemeClr val="tx1"/>
                </a:solidFill>
                <a:latin typeface="Times New Roman" panose="02020603050405020304" pitchFamily="18" charset="0"/>
                <a:cs typeface="Times New Roman" panose="02020603050405020304" pitchFamily="18" charset="0"/>
              </a:rPr>
              <a:t>PHONG KIÊN DƯỚI THỜI TẦN THUỶ </a:t>
            </a:r>
            <a:r>
              <a:rPr lang="vi-VN" b="1" dirty="0" smtClean="0">
                <a:solidFill>
                  <a:schemeClr val="tx1"/>
                </a:solidFill>
                <a:latin typeface="Times New Roman" panose="02020603050405020304" pitchFamily="18" charset="0"/>
                <a:cs typeface="Times New Roman" panose="02020603050405020304" pitchFamily="18" charset="0"/>
              </a:rPr>
              <a:t>HOÀN</a:t>
            </a:r>
            <a:r>
              <a:rPr lang="en-US" b="1" dirty="0" smtClean="0">
                <a:solidFill>
                  <a:schemeClr val="tx1"/>
                </a:solidFill>
                <a:latin typeface="Times New Roman" panose="02020603050405020304" pitchFamily="18" charset="0"/>
                <a:cs typeface="Times New Roman" panose="02020603050405020304" pitchFamily="18" charset="0"/>
              </a:rPr>
              <a:t>G</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609600" y="4036903"/>
            <a:ext cx="8610600" cy="541867"/>
          </a:xfrm>
          <a:prstGeom prst="roundRect">
            <a:avLst>
              <a:gd name="adj" fmla="val 50000"/>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en-US" b="1" dirty="0" smtClean="0">
                <a:solidFill>
                  <a:schemeClr val="tx1"/>
                </a:solidFill>
                <a:latin typeface="Times New Roman" panose="02020603050405020304" pitchFamily="18" charset="0"/>
                <a:cs typeface="Times New Roman" panose="02020603050405020304" pitchFamily="18" charset="0"/>
              </a:rPr>
              <a:t>VI. </a:t>
            </a:r>
            <a:r>
              <a:rPr lang="en-US" b="1" dirty="0">
                <a:solidFill>
                  <a:schemeClr val="tx1"/>
                </a:solidFill>
                <a:latin typeface="Times New Roman" panose="02020603050405020304" pitchFamily="18" charset="0"/>
                <a:cs typeface="Times New Roman" panose="02020603050405020304" pitchFamily="18" charset="0"/>
              </a:rPr>
              <a:t>NHỮNG THÀNH </a:t>
            </a:r>
            <a:r>
              <a:rPr lang="en-US" b="1" dirty="0" smtClean="0">
                <a:solidFill>
                  <a:schemeClr val="tx1"/>
                </a:solidFill>
                <a:latin typeface="Times New Roman" panose="02020603050405020304" pitchFamily="18" charset="0"/>
                <a:cs typeface="Times New Roman" panose="02020603050405020304" pitchFamily="18" charset="0"/>
              </a:rPr>
              <a:t>TỰU TIÊU BIỂU CỦA NỀN VĂN </a:t>
            </a:r>
            <a:r>
              <a:rPr lang="en-US" b="1" dirty="0">
                <a:solidFill>
                  <a:schemeClr val="tx1"/>
                </a:solidFill>
                <a:latin typeface="Times New Roman" panose="02020603050405020304" pitchFamily="18" charset="0"/>
                <a:cs typeface="Times New Roman" panose="02020603050405020304" pitchFamily="18" charset="0"/>
              </a:rPr>
              <a:t>MINH </a:t>
            </a:r>
            <a:r>
              <a:rPr lang="en-US" b="1" dirty="0" smtClean="0">
                <a:solidFill>
                  <a:schemeClr val="tx1"/>
                </a:solidFill>
                <a:latin typeface="Times New Roman" panose="02020603050405020304" pitchFamily="18" charset="0"/>
                <a:cs typeface="Times New Roman" panose="02020603050405020304" pitchFamily="18" charset="0"/>
              </a:rPr>
              <a:t>TRUNG QUỐC</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114800" y="1424958"/>
            <a:ext cx="2438400" cy="381000"/>
          </a:xfrm>
          <a:prstGeom prst="rect">
            <a:avLst/>
          </a:prstGeom>
          <a:noFill/>
        </p:spPr>
        <p:txBody>
          <a:bodyPr wrap="square" rtlCol="0">
            <a:spAutoFit/>
          </a:bodyPr>
          <a:lstStyle/>
          <a:p>
            <a:r>
              <a:rPr lang="en-US" dirty="0" err="1" smtClean="0">
                <a:solidFill>
                  <a:schemeClr val="bg1"/>
                </a:solidFill>
              </a:rPr>
              <a:t>Học</a:t>
            </a:r>
            <a:r>
              <a:rPr lang="en-US" dirty="0" smtClean="0">
                <a:solidFill>
                  <a:schemeClr val="bg1"/>
                </a:solidFill>
              </a:rPr>
              <a:t> </a:t>
            </a:r>
            <a:r>
              <a:rPr lang="en-US" dirty="0" err="1" smtClean="0">
                <a:solidFill>
                  <a:schemeClr val="bg1"/>
                </a:solidFill>
              </a:rPr>
              <a:t>sinh</a:t>
            </a:r>
            <a:r>
              <a:rPr lang="en-US" dirty="0" smtClean="0">
                <a:solidFill>
                  <a:schemeClr val="bg1"/>
                </a:solidFill>
              </a:rPr>
              <a:t> </a:t>
            </a:r>
            <a:r>
              <a:rPr lang="en-US" dirty="0" err="1" smtClean="0">
                <a:solidFill>
                  <a:schemeClr val="bg1"/>
                </a:solidFill>
              </a:rPr>
              <a:t>tự</a:t>
            </a:r>
            <a:r>
              <a:rPr lang="en-US" dirty="0" smtClean="0">
                <a:solidFill>
                  <a:schemeClr val="bg1"/>
                </a:solidFill>
              </a:rPr>
              <a:t> </a:t>
            </a:r>
            <a:r>
              <a:rPr lang="en-US" dirty="0" err="1" smtClean="0">
                <a:solidFill>
                  <a:schemeClr val="bg1"/>
                </a:solidFill>
              </a:rPr>
              <a:t>học</a:t>
            </a:r>
            <a:endParaRPr lang="en-US" dirty="0">
              <a:solidFill>
                <a:schemeClr val="bg1"/>
              </a:solidFill>
            </a:endParaRPr>
          </a:p>
        </p:txBody>
      </p:sp>
    </p:spTree>
    <p:extLst>
      <p:ext uri="{BB962C8B-B14F-4D97-AF65-F5344CB8AC3E}">
        <p14:creationId xmlns:p14="http://schemas.microsoft.com/office/powerpoint/2010/main" val="360459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7" grpId="0" animBg="1"/>
      <p:bldP spid="8"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HP\OneDrive\Desktop\Screenshot_16.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6158"/>
            <a:ext cx="4876800" cy="3293707"/>
          </a:xfrm>
          <a:prstGeom prst="rect">
            <a:avLst/>
          </a:prstGeom>
          <a:noFill/>
          <a:ln>
            <a:noFill/>
          </a:ln>
        </p:spPr>
      </p:pic>
      <p:pic>
        <p:nvPicPr>
          <p:cNvPr id="6" name="Picture 5"/>
          <p:cNvPicPr>
            <a:picLocks noChangeAspect="1"/>
          </p:cNvPicPr>
          <p:nvPr/>
        </p:nvPicPr>
        <p:blipFill>
          <a:blip r:embed="rId3"/>
          <a:stretch>
            <a:fillRect/>
          </a:stretch>
        </p:blipFill>
        <p:spPr>
          <a:xfrm>
            <a:off x="4724400" y="-95250"/>
            <a:ext cx="4307167" cy="3581400"/>
          </a:xfrm>
          <a:prstGeom prst="rect">
            <a:avLst/>
          </a:prstGeom>
        </p:spPr>
      </p:pic>
      <p:sp>
        <p:nvSpPr>
          <p:cNvPr id="7" name="Rectangle 6"/>
          <p:cNvSpPr/>
          <p:nvPr/>
        </p:nvSpPr>
        <p:spPr>
          <a:xfrm>
            <a:off x="1066800" y="3257549"/>
            <a:ext cx="2484976" cy="369332"/>
          </a:xfrm>
          <a:prstGeom prst="rect">
            <a:avLst/>
          </a:prstGeom>
        </p:spPr>
        <p:txBody>
          <a:bodyPr wrap="none">
            <a:spAutoFit/>
          </a:bodyPr>
          <a:lstStyle/>
          <a:p>
            <a:r>
              <a:rPr lang="en-US" dirty="0" smtClean="0"/>
              <a:t>9.1 </a:t>
            </a:r>
            <a:r>
              <a:rPr lang="en-US" dirty="0" err="1" smtClean="0"/>
              <a:t>Một</a:t>
            </a:r>
            <a:r>
              <a:rPr lang="en-US" dirty="0" smtClean="0"/>
              <a:t> </a:t>
            </a:r>
            <a:r>
              <a:rPr lang="en-US" dirty="0" err="1"/>
              <a:t>đoạn</a:t>
            </a:r>
            <a:r>
              <a:rPr lang="en-US" dirty="0"/>
              <a:t> </a:t>
            </a:r>
            <a:r>
              <a:rPr lang="en-US" dirty="0" err="1"/>
              <a:t>Hoàng</a:t>
            </a:r>
            <a:r>
              <a:rPr lang="en-US" dirty="0"/>
              <a:t> </a:t>
            </a:r>
            <a:r>
              <a:rPr lang="en-US" dirty="0" err="1"/>
              <a:t>Hà</a:t>
            </a:r>
            <a:r>
              <a:rPr lang="en-US" dirty="0"/>
              <a:t>.</a:t>
            </a:r>
          </a:p>
        </p:txBody>
      </p:sp>
      <p:sp>
        <p:nvSpPr>
          <p:cNvPr id="8" name="Rounded Rectangular Callout 7"/>
          <p:cNvSpPr/>
          <p:nvPr/>
        </p:nvSpPr>
        <p:spPr>
          <a:xfrm>
            <a:off x="2057400" y="3626881"/>
            <a:ext cx="6858000" cy="1307069"/>
          </a:xfrm>
          <a:prstGeom prst="wedgeRoundRectCallout">
            <a:avLst>
              <a:gd name="adj1" fmla="val -13729"/>
              <a:gd name="adj2" fmla="val -73591"/>
              <a:gd name="adj3" fmla="val 16667"/>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C00000"/>
                </a:solidFill>
                <a:latin typeface="Times New Roman" panose="02020603050405020304" pitchFamily="18" charset="0"/>
                <a:cs typeface="Times New Roman" panose="02020603050405020304" pitchFamily="18" charset="0"/>
              </a:rPr>
              <a:t>Đọc thông tin </a:t>
            </a:r>
            <a:r>
              <a:rPr lang="en-US" dirty="0">
                <a:solidFill>
                  <a:srgbClr val="C00000"/>
                </a:solidFill>
                <a:latin typeface="Times New Roman" panose="02020603050405020304" pitchFamily="18" charset="0"/>
                <a:cs typeface="Times New Roman" panose="02020603050405020304" pitchFamily="18" charset="0"/>
              </a:rPr>
              <a:t>SGK </a:t>
            </a:r>
            <a:r>
              <a:rPr lang="en-US" dirty="0" err="1">
                <a:solidFill>
                  <a:srgbClr val="C00000"/>
                </a:solidFill>
                <a:latin typeface="Times New Roman" panose="02020603050405020304" pitchFamily="18" charset="0"/>
                <a:cs typeface="Times New Roman" panose="02020603050405020304" pitchFamily="18" charset="0"/>
              </a:rPr>
              <a:t>trang</a:t>
            </a:r>
            <a:r>
              <a:rPr lang="en-US" dirty="0">
                <a:solidFill>
                  <a:srgbClr val="C00000"/>
                </a:solidFill>
                <a:latin typeface="Times New Roman" panose="02020603050405020304" pitchFamily="18" charset="0"/>
                <a:cs typeface="Times New Roman" panose="02020603050405020304" pitchFamily="18" charset="0"/>
              </a:rPr>
              <a:t> 47</a:t>
            </a:r>
            <a:r>
              <a:rPr lang="vi-VN" dirty="0">
                <a:solidFill>
                  <a:srgbClr val="C00000"/>
                </a:solidFill>
                <a:latin typeface="Times New Roman" panose="02020603050405020304" pitchFamily="18" charset="0"/>
                <a:cs typeface="Times New Roman" panose="02020603050405020304" pitchFamily="18" charset="0"/>
              </a:rPr>
              <a:t>, quan sát hình 9.1 và lược đồ 9.2, em hãy:</a:t>
            </a:r>
          </a:p>
          <a:p>
            <a:r>
              <a:rPr lang="vi-VN" dirty="0">
                <a:solidFill>
                  <a:srgbClr val="C00000"/>
                </a:solidFill>
                <a:latin typeface="Times New Roman" panose="02020603050405020304" pitchFamily="18" charset="0"/>
                <a:cs typeface="Times New Roman" panose="02020603050405020304" pitchFamily="18" charset="0"/>
              </a:rPr>
              <a:t>-Xác định vùng cư trú chủ yếu của cư dân Trung Quốc thời cổ đại.</a:t>
            </a:r>
            <a:endParaRPr lang="en-US"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8930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1" y="1123950"/>
            <a:ext cx="4673735" cy="3886200"/>
          </a:xfrm>
          <a:prstGeom prst="rect">
            <a:avLst/>
          </a:prstGeom>
        </p:spPr>
      </p:pic>
      <p:sp>
        <p:nvSpPr>
          <p:cNvPr id="6" name="Oval Callout 5"/>
          <p:cNvSpPr/>
          <p:nvPr/>
        </p:nvSpPr>
        <p:spPr>
          <a:xfrm>
            <a:off x="14784" y="-49241"/>
            <a:ext cx="3033215" cy="1307306"/>
          </a:xfrm>
          <a:prstGeom prst="wedgeEllipseCallout">
            <a:avLst>
              <a:gd name="adj1" fmla="val 40168"/>
              <a:gd name="adj2" fmla="val 1945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vi-VN" dirty="0" smtClean="0">
                <a:solidFill>
                  <a:srgbClr val="FF0000"/>
                </a:solidFill>
                <a:latin typeface="Times New Roman" panose="02020603050405020304" pitchFamily="18" charset="0"/>
                <a:cs typeface="Times New Roman" panose="02020603050405020304" pitchFamily="18" charset="0"/>
              </a:rPr>
              <a:t>Cư </a:t>
            </a:r>
            <a:r>
              <a:rPr lang="vi-VN" dirty="0">
                <a:solidFill>
                  <a:srgbClr val="FF0000"/>
                </a:solidFill>
                <a:latin typeface="Times New Roman" panose="02020603050405020304" pitchFamily="18" charset="0"/>
                <a:cs typeface="Times New Roman" panose="02020603050405020304" pitchFamily="18" charset="0"/>
              </a:rPr>
              <a:t>dân cư trú chủ yếu ở trung và hạ lưu Hoàng Hà</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sz="half" idx="2"/>
          </p:nvPr>
        </p:nvSpPr>
        <p:spPr>
          <a:xfrm>
            <a:off x="4038600" y="8246"/>
            <a:ext cx="4953000" cy="1278731"/>
          </a:xfrm>
          <a:prstGeom prst="wedgeEllipseCallout">
            <a:avLst>
              <a:gd name="adj1" fmla="val -5296"/>
              <a:gd name="adj2" fmla="val 14408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lgn="ctr">
              <a:buNone/>
            </a:pPr>
            <a:r>
              <a:rPr lang="vi-VN" dirty="0">
                <a:solidFill>
                  <a:srgbClr val="FF0000"/>
                </a:solidFill>
                <a:latin typeface="Times New Roman" panose="02020603050405020304" pitchFamily="18" charset="0"/>
                <a:cs typeface="Times New Roman" panose="02020603050405020304" pitchFamily="18" charset="0"/>
              </a:rPr>
              <a:t>Hoàng Hà là con sông lớn thứ hai ở Trung Quốc, được người dân trìu mến gọi là "sông Mẹ</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787" y="2495550"/>
            <a:ext cx="4486275" cy="2571750"/>
          </a:xfrm>
          <a:prstGeom prst="rect">
            <a:avLst/>
          </a:prstGeom>
        </p:spPr>
      </p:pic>
    </p:spTree>
    <p:extLst>
      <p:ext uri="{BB962C8B-B14F-4D97-AF65-F5344CB8AC3E}">
        <p14:creationId xmlns:p14="http://schemas.microsoft.com/office/powerpoint/2010/main" val="171293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bg/>
                                          </p:spTgt>
                                        </p:tgtEl>
                                        <p:attrNameLst>
                                          <p:attrName>style.visibility</p:attrName>
                                        </p:attrNameLst>
                                      </p:cBhvr>
                                      <p:to>
                                        <p:strVal val="visible"/>
                                      </p:to>
                                    </p:set>
                                    <p:animEffect transition="in" filter="wipe(down)">
                                      <p:cBhvr>
                                        <p:cTn id="22" dur="500"/>
                                        <p:tgtEl>
                                          <p:spTgt spid="7">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9" y="8246"/>
            <a:ext cx="4486275" cy="3249304"/>
          </a:xfrm>
          <a:prstGeom prst="rect">
            <a:avLst/>
          </a:prstGeom>
        </p:spPr>
      </p:pic>
      <p:sp>
        <p:nvSpPr>
          <p:cNvPr id="9" name="Vertical Scroll 8"/>
          <p:cNvSpPr/>
          <p:nvPr/>
        </p:nvSpPr>
        <p:spPr>
          <a:xfrm>
            <a:off x="4191000" y="133350"/>
            <a:ext cx="4953000" cy="5010150"/>
          </a:xfrm>
          <a:prstGeom prst="verticalScroll">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latin typeface="Times New Roman" panose="02020603050405020304" pitchFamily="18" charset="0"/>
                <a:cs typeface="Times New Roman" panose="02020603050405020304" pitchFamily="18" charset="0"/>
              </a:rPr>
              <a:t>		</a:t>
            </a:r>
          </a:p>
          <a:p>
            <a:r>
              <a:rPr lang="en-US" sz="1600" b="1" dirty="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Hoàng </a:t>
            </a:r>
            <a:r>
              <a:rPr lang="vi-VN" sz="2000" b="1" dirty="0">
                <a:solidFill>
                  <a:schemeClr val="tx1"/>
                </a:solidFill>
                <a:latin typeface="Times New Roman" panose="02020603050405020304" pitchFamily="18" charset="0"/>
                <a:cs typeface="Times New Roman" panose="02020603050405020304" pitchFamily="18" charset="0"/>
              </a:rPr>
              <a:t>Hà là con sông lớn thứ hai ở Trung Quốc, được người dân trìu mến gọi </a:t>
            </a:r>
            <a:r>
              <a:rPr lang="vi-VN" sz="2000" b="1" dirty="0" smtClean="0">
                <a:solidFill>
                  <a:schemeClr val="tx1"/>
                </a:solidFill>
                <a:latin typeface="Times New Roman" panose="02020603050405020304" pitchFamily="18" charset="0"/>
                <a:cs typeface="Times New Roman" panose="02020603050405020304" pitchFamily="18" charset="0"/>
              </a:rPr>
              <a:t>là</a:t>
            </a:r>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"sông </a:t>
            </a:r>
            <a:r>
              <a:rPr lang="vi-VN" sz="2000" b="1" dirty="0">
                <a:solidFill>
                  <a:schemeClr val="tx1"/>
                </a:solidFill>
                <a:latin typeface="Times New Roman" panose="02020603050405020304" pitchFamily="18" charset="0"/>
                <a:cs typeface="Times New Roman" panose="02020603050405020304" pitchFamily="18" charset="0"/>
              </a:rPr>
              <a:t>Mẹ". Mặc dù thường xuyên gây ra lũ lụt, nhưng phù sa màu mỡ của sông Hoàng </a:t>
            </a:r>
            <a:r>
              <a:rPr lang="vi-VN" sz="2000" b="1" dirty="0" smtClean="0">
                <a:solidFill>
                  <a:schemeClr val="tx1"/>
                </a:solidFill>
                <a:latin typeface="Times New Roman" panose="02020603050405020304" pitchFamily="18" charset="0"/>
                <a:cs typeface="Times New Roman" panose="02020603050405020304" pitchFamily="18" charset="0"/>
              </a:rPr>
              <a:t>đã</a:t>
            </a:r>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tạo nên một vùng đ</a:t>
            </a:r>
            <a:r>
              <a:rPr lang="en-US" sz="2000" b="1" dirty="0" smtClean="0">
                <a:solidFill>
                  <a:schemeClr val="tx1"/>
                </a:solidFill>
                <a:latin typeface="Times New Roman" panose="02020603050405020304" pitchFamily="18" charset="0"/>
                <a:cs typeface="Times New Roman" panose="02020603050405020304" pitchFamily="18" charset="0"/>
              </a:rPr>
              <a:t>ồ</a:t>
            </a:r>
            <a:r>
              <a:rPr lang="vi-VN" sz="2000" b="1" dirty="0" smtClean="0">
                <a:solidFill>
                  <a:schemeClr val="tx1"/>
                </a:solidFill>
                <a:latin typeface="Times New Roman" panose="02020603050405020304" pitchFamily="18" charset="0"/>
                <a:cs typeface="Times New Roman" panose="02020603050405020304" pitchFamily="18" charset="0"/>
              </a:rPr>
              <a:t>ng bằng châu thổ phì nhiêu, thuận lợi cho việc tr</a:t>
            </a:r>
            <a:r>
              <a:rPr lang="en-US" sz="2000" b="1" dirty="0" smtClean="0">
                <a:solidFill>
                  <a:schemeClr val="tx1"/>
                </a:solidFill>
                <a:latin typeface="Times New Roman" panose="02020603050405020304" pitchFamily="18" charset="0"/>
                <a:cs typeface="Times New Roman" panose="02020603050405020304" pitchFamily="18" charset="0"/>
              </a:rPr>
              <a:t>ồ</a:t>
            </a:r>
            <a:r>
              <a:rPr lang="vi-VN" sz="2000" b="1" dirty="0" smtClean="0">
                <a:solidFill>
                  <a:schemeClr val="tx1"/>
                </a:solidFill>
                <a:latin typeface="Times New Roman" panose="02020603050405020304" pitchFamily="18" charset="0"/>
                <a:cs typeface="Times New Roman" panose="02020603050405020304" pitchFamily="18" charset="0"/>
              </a:rPr>
              <a:t>ng trọt khi công</a:t>
            </a:r>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cụ </a:t>
            </a:r>
            <a:r>
              <a:rPr lang="vi-VN" sz="2000" b="1" dirty="0">
                <a:solidFill>
                  <a:schemeClr val="tx1"/>
                </a:solidFill>
                <a:latin typeface="Times New Roman" panose="02020603050405020304" pitchFamily="18" charset="0"/>
                <a:cs typeface="Times New Roman" panose="02020603050405020304" pitchFamily="18" charset="0"/>
              </a:rPr>
              <a:t>sản xuất còn tương đối thô sơ. Chính vì vậy, nơi đây đã trở thành cái nôi của văn </a:t>
            </a:r>
            <a:r>
              <a:rPr lang="vi-VN" sz="2000" b="1" dirty="0" smtClean="0">
                <a:solidFill>
                  <a:schemeClr val="tx1"/>
                </a:solidFill>
                <a:latin typeface="Times New Roman" panose="02020603050405020304" pitchFamily="18" charset="0"/>
                <a:cs typeface="Times New Roman" panose="02020603050405020304" pitchFamily="18" charset="0"/>
              </a:rPr>
              <a:t>minh</a:t>
            </a:r>
            <a:r>
              <a:rPr lang="en-US" sz="2000" b="1" dirty="0" smtClean="0">
                <a:solidFill>
                  <a:schemeClr val="tx1"/>
                </a:solidFill>
                <a:latin typeface="Times New Roman" panose="02020603050405020304" pitchFamily="18" charset="0"/>
                <a:cs typeface="Times New Roman" panose="02020603050405020304" pitchFamily="18" charset="0"/>
              </a:rPr>
              <a:t> </a:t>
            </a:r>
            <a:r>
              <a:rPr lang="vi-VN" sz="2000" b="1" dirty="0" smtClean="0">
                <a:solidFill>
                  <a:schemeClr val="tx1"/>
                </a:solidFill>
                <a:latin typeface="Times New Roman" panose="02020603050405020304" pitchFamily="18" charset="0"/>
                <a:cs typeface="Times New Roman" panose="02020603050405020304" pitchFamily="18" charset="0"/>
              </a:rPr>
              <a:t>Trung </a:t>
            </a:r>
            <a:r>
              <a:rPr lang="vi-VN" sz="2000" b="1" dirty="0">
                <a:solidFill>
                  <a:schemeClr val="tx1"/>
                </a:solidFill>
                <a:latin typeface="Times New Roman" panose="02020603050405020304" pitchFamily="18" charset="0"/>
                <a:cs typeface="Times New Roman" panose="02020603050405020304" pitchFamily="18" charset="0"/>
              </a:rPr>
              <a:t>Quốc.</a:t>
            </a:r>
          </a:p>
          <a:p>
            <a:r>
              <a:rPr lang="en-US" sz="2000" b="1" dirty="0" smtClean="0">
                <a:solidFill>
                  <a:schemeClr val="tx1"/>
                </a:solidFill>
                <a:latin typeface="Times New Roman" panose="02020603050405020304" pitchFamily="18" charset="0"/>
                <a:cs typeface="Times New Roman" panose="02020603050405020304" pitchFamily="18" charset="0"/>
              </a:rPr>
              <a:t>	</a:t>
            </a:r>
            <a:endParaRPr lang="en-US" sz="1600" b="1"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866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2727</TotalTime>
  <Words>2336</Words>
  <Application>Microsoft Office PowerPoint</Application>
  <PresentationFormat>On-screen Show (16:9)</PresentationFormat>
  <Paragraphs>158</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9: TRUNG QUỐC TỪ THỜI CỔ ĐẠI  ĐẾN THẾ KỈ VII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Sự phát triển của sản xuất, xã hội Trung Quốc cũng phân hóa sâu sắc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ctn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Huy</dc:creator>
  <cp:lastModifiedBy>acer</cp:lastModifiedBy>
  <cp:revision>260</cp:revision>
  <dcterms:created xsi:type="dcterms:W3CDTF">2018-10-18T02:19:58Z</dcterms:created>
  <dcterms:modified xsi:type="dcterms:W3CDTF">2022-07-24T23:52:31Z</dcterms:modified>
</cp:coreProperties>
</file>